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8" r:id="rId3"/>
    <p:sldId id="274" r:id="rId4"/>
    <p:sldId id="259" r:id="rId5"/>
    <p:sldId id="260" r:id="rId6"/>
    <p:sldId id="261" r:id="rId7"/>
    <p:sldId id="275" r:id="rId8"/>
    <p:sldId id="262" r:id="rId9"/>
    <p:sldId id="282" r:id="rId10"/>
    <p:sldId id="286" r:id="rId11"/>
    <p:sldId id="283" r:id="rId12"/>
    <p:sldId id="284" r:id="rId13"/>
    <p:sldId id="285" r:id="rId14"/>
    <p:sldId id="263" r:id="rId15"/>
    <p:sldId id="277" r:id="rId16"/>
    <p:sldId id="264" r:id="rId17"/>
    <p:sldId id="279" r:id="rId18"/>
    <p:sldId id="265" r:id="rId19"/>
    <p:sldId id="281" r:id="rId20"/>
    <p:sldId id="266" r:id="rId21"/>
    <p:sldId id="280" r:id="rId22"/>
    <p:sldId id="267" r:id="rId23"/>
    <p:sldId id="288" r:id="rId24"/>
    <p:sldId id="268" r:id="rId25"/>
    <p:sldId id="269" r:id="rId26"/>
    <p:sldId id="270" r:id="rId27"/>
    <p:sldId id="291" r:id="rId28"/>
    <p:sldId id="271" r:id="rId29"/>
    <p:sldId id="272" r:id="rId30"/>
    <p:sldId id="273" r:id="rId31"/>
    <p:sldId id="289"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1128" autoAdjust="0"/>
    <p:restoredTop sz="95033" autoAdjust="0"/>
  </p:normalViewPr>
  <p:slideViewPr>
    <p:cSldViewPr snapToGrid="0">
      <p:cViewPr varScale="1">
        <p:scale>
          <a:sx n="98" d="100"/>
          <a:sy n="98" d="100"/>
        </p:scale>
        <p:origin x="-726" y="-90"/>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4445552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6772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41814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75116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23178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80224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037971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03589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8582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38923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34693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138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70975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034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0102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14046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27863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676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33150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youtu.be/hW7z6iF1BNc"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statusbrew.com/insights/social-media-holiday-calenda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mul-products.blogspot.co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youtube.com/shorts/edFdjec3SpE?feature=share"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11.png"/><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3" Type="http://schemas.openxmlformats.org/officeDocument/2006/relationships/hyperlink" Target="https://youtu.be/UuGD53xLKq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motherdairy.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britannia.co.in/" TargetMode="External"/><Relationship Id="rId4" Type="http://schemas.openxmlformats.org/officeDocument/2006/relationships/hyperlink" Target="https://www.nestle.i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lJkZB4pBUr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1375" y="1918025"/>
            <a:ext cx="7610100" cy="121107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Comprehensive Digital Marketing </a:t>
            </a:r>
            <a:endParaRPr sz="2900" b="1">
              <a:solidFill>
                <a:srgbClr val="434343"/>
              </a:solidFill>
            </a:endParaRPr>
          </a:p>
          <a:p>
            <a:pPr marL="0" lvl="0" indent="0" algn="ctr" rtl="0">
              <a:lnSpc>
                <a:spcPct val="115000"/>
              </a:lnSpc>
              <a:spcBef>
                <a:spcPts val="0"/>
              </a:spcBef>
              <a:spcAft>
                <a:spcPts val="0"/>
              </a:spcAft>
              <a:buNone/>
            </a:pPr>
            <a:r>
              <a:rPr lang="en-GB" sz="2900" b="1" dirty="0">
                <a:solidFill>
                  <a:srgbClr val="434343"/>
                </a:solidFill>
              </a:rPr>
              <a:t>Project </a:t>
            </a:r>
            <a:r>
              <a:rPr lang="en-GB" sz="2900" b="1" dirty="0" smtClean="0">
                <a:solidFill>
                  <a:srgbClr val="434343"/>
                </a:solidFill>
              </a:rPr>
              <a:t>Work- AMUL</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able">
            <a:extLst>
              <a:ext uri="{FF2B5EF4-FFF2-40B4-BE49-F238E27FC236}">
                <a16:creationId xmlns:a16="http://schemas.microsoft.com/office/drawing/2014/main" xmlns="" id="{88EA1D35-67F6-3559-17DB-D13867738CA0}"/>
              </a:ext>
            </a:extLst>
          </p:cNvPr>
          <p:cNvPicPr>
            <a:picLocks noChangeAspect="1"/>
          </p:cNvPicPr>
          <p:nvPr/>
        </p:nvPicPr>
        <p:blipFill>
          <a:blip r:embed="rId2"/>
          <a:stretch>
            <a:fillRect/>
          </a:stretch>
        </p:blipFill>
        <p:spPr>
          <a:xfrm>
            <a:off x="332306" y="560646"/>
            <a:ext cx="8479388" cy="4022207"/>
          </a:xfrm>
          <a:prstGeom prst="rect">
            <a:avLst/>
          </a:prstGeom>
        </p:spPr>
      </p:pic>
    </p:spTree>
    <p:extLst>
      <p:ext uri="{BB962C8B-B14F-4D97-AF65-F5344CB8AC3E}">
        <p14:creationId xmlns:p14="http://schemas.microsoft.com/office/powerpoint/2010/main" xmlns="" val="196400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0D53307-ED99-1002-4CA1-CA9767E6DB6C}"/>
              </a:ext>
            </a:extLst>
          </p:cNvPr>
          <p:cNvSpPr>
            <a:spLocks noGrp="1"/>
          </p:cNvSpPr>
          <p:nvPr>
            <p:ph type="title"/>
          </p:nvPr>
        </p:nvSpPr>
        <p:spPr>
          <a:xfrm>
            <a:off x="169460" y="4003040"/>
            <a:ext cx="8974540" cy="447039"/>
          </a:xfrm>
        </p:spPr>
        <p:txBody>
          <a:bodyPr>
            <a:noAutofit/>
          </a:bodyPr>
          <a:lstStyle/>
          <a:p>
            <a:r>
              <a:rPr lang="en-IN" sz="1200" dirty="0">
                <a:solidFill>
                  <a:srgbClr val="C00000"/>
                </a:solidFill>
              </a:rPr>
              <a:t>  </a:t>
            </a:r>
            <a:r>
              <a:rPr lang="en-IN" sz="1800" dirty="0">
                <a:solidFill>
                  <a:srgbClr val="C00000"/>
                </a:solidFill>
                <a:hlinkClick r:id="rId2"/>
              </a:rPr>
              <a:t>https://youtu.be/hW7z6iF1BNc</a:t>
            </a:r>
            <a:r>
              <a:rPr lang="en-IN" sz="1200" dirty="0">
                <a:solidFill>
                  <a:srgbClr val="C00000"/>
                </a:solidFill>
              </a:rPr>
              <a:t/>
            </a:r>
            <a:br>
              <a:rPr lang="en-IN" sz="1200" dirty="0">
                <a:solidFill>
                  <a:srgbClr val="C00000"/>
                </a:solidFill>
              </a:rPr>
            </a:br>
            <a:endParaRPr lang="en-IN" sz="1200" dirty="0">
              <a:solidFill>
                <a:srgbClr val="C00000"/>
              </a:solidFill>
            </a:endParaRPr>
          </a:p>
        </p:txBody>
      </p:sp>
      <p:pic>
        <p:nvPicPr>
          <p:cNvPr id="5" name="Picture 4" descr="A screenshot of a computer">
            <a:extLst>
              <a:ext uri="{FF2B5EF4-FFF2-40B4-BE49-F238E27FC236}">
                <a16:creationId xmlns:a16="http://schemas.microsoft.com/office/drawing/2014/main" xmlns="" id="{0E7B8D9C-00E9-CC81-6D6D-B296568AB8BE}"/>
              </a:ext>
            </a:extLst>
          </p:cNvPr>
          <p:cNvPicPr>
            <a:picLocks noChangeAspect="1"/>
          </p:cNvPicPr>
          <p:nvPr/>
        </p:nvPicPr>
        <p:blipFill>
          <a:blip r:embed="rId3"/>
          <a:stretch>
            <a:fillRect/>
          </a:stretch>
        </p:blipFill>
        <p:spPr>
          <a:xfrm>
            <a:off x="214842" y="275932"/>
            <a:ext cx="8714316" cy="3442627"/>
          </a:xfrm>
          <a:prstGeom prst="rect">
            <a:avLst/>
          </a:prstGeom>
        </p:spPr>
      </p:pic>
    </p:spTree>
    <p:extLst>
      <p:ext uri="{BB962C8B-B14F-4D97-AF65-F5344CB8AC3E}">
        <p14:creationId xmlns:p14="http://schemas.microsoft.com/office/powerpoint/2010/main" xmlns="" val="83573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073318-33FA-1220-264B-7061F23F3A39}"/>
              </a:ext>
            </a:extLst>
          </p:cNvPr>
          <p:cNvSpPr>
            <a:spLocks noGrp="1"/>
          </p:cNvSpPr>
          <p:nvPr>
            <p:ph type="title"/>
          </p:nvPr>
        </p:nvSpPr>
        <p:spPr>
          <a:xfrm>
            <a:off x="122046" y="180865"/>
            <a:ext cx="8520600" cy="4662068"/>
          </a:xfrm>
        </p:spPr>
        <p:txBody>
          <a:bodyPr>
            <a:noAutofit/>
          </a:bodyPr>
          <a:lstStyle/>
          <a:p>
            <a:pPr algn="l"/>
            <a:r>
              <a:rPr lang="en-GB" sz="1400" b="1" dirty="0"/>
              <a:t>On page Optimization: </a:t>
            </a:r>
            <a:r>
              <a:rPr lang="en-GB" sz="1400" dirty="0"/>
              <a:t>Meta Tag optimization &amp; content optimization</a:t>
            </a:r>
            <a:br>
              <a:rPr lang="en-GB" sz="1400" dirty="0"/>
            </a:br>
            <a:r>
              <a:rPr lang="en-GB" sz="1400" dirty="0"/>
              <a:t/>
            </a:r>
            <a:br>
              <a:rPr lang="en-GB" sz="1400" dirty="0"/>
            </a:br>
            <a:r>
              <a:rPr lang="en-GB" sz="1400" dirty="0"/>
              <a:t>Reflect on the process of conducting keyword research and the SEO recommendations provided.</a:t>
            </a:r>
            <a:br>
              <a:rPr lang="en-GB" sz="1400" dirty="0"/>
            </a:br>
            <a:r>
              <a:rPr lang="en-GB" sz="1400" dirty="0"/>
              <a:t/>
            </a:r>
            <a:br>
              <a:rPr lang="en-GB" sz="1400" dirty="0"/>
            </a:br>
            <a:r>
              <a:rPr lang="en-GB" sz="1400" dirty="0"/>
              <a:t>Document the challenges faced during the research and analysis phase, as well as the key insights gained from the keyword research process.</a:t>
            </a:r>
            <a:br>
              <a:rPr lang="en-GB" sz="1400" dirty="0"/>
            </a:br>
            <a:r>
              <a:rPr lang="en-GB" sz="1400" dirty="0"/>
              <a:t/>
            </a:r>
            <a:br>
              <a:rPr lang="en-GB" sz="1400" dirty="0"/>
            </a:br>
            <a:r>
              <a:rPr lang="en-IN" sz="1400" b="1" i="0" dirty="0">
                <a:solidFill>
                  <a:srgbClr val="374151"/>
                </a:solidFill>
                <a:effectLst/>
                <a:latin typeface="Söhne"/>
              </a:rPr>
              <a:t>Conducting Keyword Research :</a:t>
            </a:r>
            <a:br>
              <a:rPr lang="en-IN" sz="1400" b="1" i="0" dirty="0">
                <a:solidFill>
                  <a:srgbClr val="374151"/>
                </a:solidFill>
                <a:effectLst/>
                <a:latin typeface="Söhne"/>
              </a:rPr>
            </a:br>
            <a:r>
              <a:rPr lang="en-GB" sz="1400" b="1" i="0" dirty="0">
                <a:solidFill>
                  <a:srgbClr val="374151"/>
                </a:solidFill>
                <a:effectLst/>
                <a:latin typeface="Söhne"/>
              </a:rPr>
              <a:t> </a:t>
            </a:r>
            <a:r>
              <a:rPr lang="en-GB" sz="1400" b="0" i="0" dirty="0">
                <a:solidFill>
                  <a:srgbClr val="374151"/>
                </a:solidFill>
                <a:effectLst/>
                <a:latin typeface="Söhne"/>
              </a:rPr>
              <a:t>a. Brainstorming: The first step is to brainstorm potential keywords that are relevant to the webpage's content and business. This can  involve thinking about common terms and phrases users might use when searching for the specific topic.</a:t>
            </a:r>
            <a:br>
              <a:rPr lang="en-GB" sz="1400" b="0" i="0" dirty="0">
                <a:solidFill>
                  <a:srgbClr val="374151"/>
                </a:solidFill>
                <a:effectLst/>
                <a:latin typeface="Söhne"/>
              </a:rPr>
            </a:br>
            <a:r>
              <a:rPr lang="en-GB" sz="1400" b="0" i="0" dirty="0">
                <a:solidFill>
                  <a:srgbClr val="374151"/>
                </a:solidFill>
                <a:effectLst/>
                <a:latin typeface="Söhne"/>
              </a:rPr>
              <a:t>b. Keyword Research Tools: Keyword research tools like Google Keyword Planner, SEMrush, </a:t>
            </a:r>
            <a:r>
              <a:rPr lang="en-GB" sz="1400" b="0" i="0" dirty="0" err="1">
                <a:solidFill>
                  <a:srgbClr val="374151"/>
                </a:solidFill>
                <a:effectLst/>
                <a:latin typeface="Söhne"/>
              </a:rPr>
              <a:t>Ahrefs</a:t>
            </a:r>
            <a:r>
              <a:rPr lang="en-GB" sz="1400" b="0" i="0" dirty="0">
                <a:solidFill>
                  <a:srgbClr val="374151"/>
                </a:solidFill>
                <a:effectLst/>
                <a:latin typeface="Söhne"/>
              </a:rPr>
              <a:t>, and </a:t>
            </a:r>
            <a:r>
              <a:rPr lang="en-GB" sz="1400" b="0" i="0" dirty="0" err="1">
                <a:solidFill>
                  <a:srgbClr val="374151"/>
                </a:solidFill>
                <a:effectLst/>
                <a:latin typeface="Söhne"/>
              </a:rPr>
              <a:t>Moz</a:t>
            </a:r>
            <a:r>
              <a:rPr lang="en-GB" sz="1400" b="0" i="0" dirty="0">
                <a:solidFill>
                  <a:srgbClr val="374151"/>
                </a:solidFill>
                <a:effectLst/>
                <a:latin typeface="Söhne"/>
              </a:rPr>
              <a:t> Keyword Explorer are invaluable in finding relevant keywords. These tools provide data on search volume, competition, and related keywords.</a:t>
            </a:r>
            <a:br>
              <a:rPr lang="en-GB" sz="1400" b="0" i="0" dirty="0">
                <a:solidFill>
                  <a:srgbClr val="374151"/>
                </a:solidFill>
                <a:effectLst/>
                <a:latin typeface="Söhne"/>
              </a:rPr>
            </a:br>
            <a:r>
              <a:rPr lang="en-GB" sz="1400" b="0" i="0" dirty="0">
                <a:solidFill>
                  <a:srgbClr val="374151"/>
                </a:solidFill>
                <a:effectLst/>
                <a:latin typeface="Söhne"/>
              </a:rPr>
              <a:t/>
            </a:r>
            <a:br>
              <a:rPr lang="en-GB" sz="1400" b="0" i="0" dirty="0">
                <a:solidFill>
                  <a:srgbClr val="374151"/>
                </a:solidFill>
                <a:effectLst/>
                <a:latin typeface="Söhne"/>
              </a:rPr>
            </a:br>
            <a:r>
              <a:rPr lang="en-IN" sz="1400" b="1" i="0" dirty="0">
                <a:solidFill>
                  <a:srgbClr val="374151"/>
                </a:solidFill>
                <a:effectLst/>
                <a:latin typeface="Söhne"/>
              </a:rPr>
              <a:t>SEO Recommendations : </a:t>
            </a:r>
            <a:br>
              <a:rPr lang="en-IN" sz="1400" b="1" i="0" dirty="0">
                <a:solidFill>
                  <a:srgbClr val="374151"/>
                </a:solidFill>
                <a:effectLst/>
                <a:latin typeface="Söhne"/>
              </a:rPr>
            </a:br>
            <a:r>
              <a:rPr lang="en-GB" sz="1400" b="0" i="0" dirty="0">
                <a:solidFill>
                  <a:srgbClr val="374151"/>
                </a:solidFill>
                <a:effectLst/>
                <a:latin typeface="Söhne"/>
              </a:rPr>
              <a:t>a. Meta Tag Optimization: Meta tags, such as title tags and meta descriptions, play a significant role in on-page SEO. They should be optimized with relevant keywords to improve search engine visibility and click-through rates.</a:t>
            </a:r>
            <a:br>
              <a:rPr lang="en-GB" sz="1400" b="0" i="0" dirty="0">
                <a:solidFill>
                  <a:srgbClr val="374151"/>
                </a:solidFill>
                <a:effectLst/>
                <a:latin typeface="Söhne"/>
              </a:rPr>
            </a:br>
            <a:r>
              <a:rPr lang="en-GB" sz="1400" b="0" i="0" dirty="0">
                <a:solidFill>
                  <a:srgbClr val="374151"/>
                </a:solidFill>
                <a:effectLst/>
                <a:latin typeface="Söhne"/>
              </a:rPr>
              <a:t>b. Content Optimization: Incorporating target keywords naturally and strategically throughout the content helps search engines understand the page's relevance. It also enhances user experience by providing valuable information.</a:t>
            </a:r>
            <a:br>
              <a:rPr lang="en-GB" sz="1400" b="0" i="0" dirty="0">
                <a:solidFill>
                  <a:srgbClr val="374151"/>
                </a:solidFill>
                <a:effectLst/>
                <a:latin typeface="Söhne"/>
              </a:rPr>
            </a:br>
            <a:r>
              <a:rPr lang="en-IN" sz="1400" b="1" i="0" dirty="0">
                <a:solidFill>
                  <a:srgbClr val="374151"/>
                </a:solidFill>
                <a:effectLst/>
                <a:latin typeface="Söhne"/>
              </a:rPr>
              <a:t/>
            </a:r>
            <a:br>
              <a:rPr lang="en-IN" sz="1400" b="1" i="0" dirty="0">
                <a:solidFill>
                  <a:srgbClr val="374151"/>
                </a:solidFill>
                <a:effectLst/>
                <a:latin typeface="Söhne"/>
              </a:rPr>
            </a:br>
            <a:r>
              <a:rPr lang="en-IN" sz="1400" b="1" i="0" dirty="0">
                <a:solidFill>
                  <a:srgbClr val="374151"/>
                </a:solidFill>
                <a:effectLst/>
                <a:latin typeface="Söhne"/>
              </a:rPr>
              <a:t/>
            </a:r>
            <a:br>
              <a:rPr lang="en-IN" sz="1400" b="1" i="0" dirty="0">
                <a:solidFill>
                  <a:srgbClr val="374151"/>
                </a:solidFill>
                <a:effectLst/>
                <a:latin typeface="Söhne"/>
              </a:rPr>
            </a:br>
            <a:r>
              <a:rPr lang="en-IN" sz="1400" b="1" i="0" dirty="0">
                <a:solidFill>
                  <a:srgbClr val="374151"/>
                </a:solidFill>
                <a:effectLst/>
                <a:latin typeface="Söhne"/>
              </a:rPr>
              <a:t> </a:t>
            </a:r>
            <a:r>
              <a:rPr lang="en-GB" sz="1400" b="1" i="0" dirty="0">
                <a:solidFill>
                  <a:srgbClr val="374151"/>
                </a:solidFill>
                <a:effectLst/>
                <a:latin typeface="Söhne"/>
              </a:rPr>
              <a:t/>
            </a:r>
            <a:br>
              <a:rPr lang="en-GB" sz="1400" b="1" i="0" dirty="0">
                <a:solidFill>
                  <a:srgbClr val="374151"/>
                </a:solidFill>
                <a:effectLst/>
                <a:latin typeface="Söhne"/>
              </a:rPr>
            </a:br>
            <a:endParaRPr lang="en-IN" sz="1400" b="1" dirty="0"/>
          </a:p>
        </p:txBody>
      </p:sp>
    </p:spTree>
    <p:extLst>
      <p:ext uri="{BB962C8B-B14F-4D97-AF65-F5344CB8AC3E}">
        <p14:creationId xmlns:p14="http://schemas.microsoft.com/office/powerpoint/2010/main" xmlns="" val="146855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
            <a:extLst>
              <a:ext uri="{FF2B5EF4-FFF2-40B4-BE49-F238E27FC236}">
                <a16:creationId xmlns:a16="http://schemas.microsoft.com/office/drawing/2014/main" xmlns="" id="{29197844-D884-AD18-1F4E-41E587773EEB}"/>
              </a:ext>
            </a:extLst>
          </p:cNvPr>
          <p:cNvPicPr>
            <a:picLocks noChangeAspect="1"/>
          </p:cNvPicPr>
          <p:nvPr/>
        </p:nvPicPr>
        <p:blipFill>
          <a:blip r:embed="rId2"/>
          <a:stretch>
            <a:fillRect/>
          </a:stretch>
        </p:blipFill>
        <p:spPr>
          <a:xfrm>
            <a:off x="196003" y="237067"/>
            <a:ext cx="8670290" cy="4721013"/>
          </a:xfrm>
          <a:prstGeom prst="rect">
            <a:avLst/>
          </a:prstGeom>
        </p:spPr>
      </p:pic>
    </p:spTree>
    <p:extLst>
      <p:ext uri="{BB962C8B-B14F-4D97-AF65-F5344CB8AC3E}">
        <p14:creationId xmlns:p14="http://schemas.microsoft.com/office/powerpoint/2010/main" xmlns="" val="119668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766950" y="259345"/>
            <a:ext cx="7610100" cy="437578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b="1" dirty="0">
                <a:solidFill>
                  <a:srgbClr val="434343"/>
                </a:solidFill>
              </a:rPr>
              <a:t>Part 3: Content Ideas and Marketing Strategies</a:t>
            </a:r>
          </a:p>
          <a:p>
            <a:pPr marL="0" lvl="0" indent="0" algn="ctr" rtl="0">
              <a:lnSpc>
                <a:spcPct val="115000"/>
              </a:lnSpc>
              <a:spcBef>
                <a:spcPts val="0"/>
              </a:spcBef>
              <a:spcAft>
                <a:spcPts val="0"/>
              </a:spcAft>
              <a:buNone/>
            </a:pPr>
            <a:endParaRPr lang="en-GB" sz="1700" b="1" dirty="0">
              <a:solidFill>
                <a:srgbClr val="434343"/>
              </a:solidFill>
            </a:endParaRPr>
          </a:p>
          <a:p>
            <a:pPr marL="457200" lvl="0" indent="-317500" algn="l" rtl="0">
              <a:spcBef>
                <a:spcPts val="0"/>
              </a:spcBef>
              <a:spcAft>
                <a:spcPts val="0"/>
              </a:spcAft>
              <a:buSzPts val="1400"/>
              <a:buChar char="●"/>
            </a:pPr>
            <a:r>
              <a:rPr lang="en-GB" sz="1300" b="1" dirty="0"/>
              <a:t>Content Idea Generation &amp; Strategy:</a:t>
            </a:r>
            <a:r>
              <a:rPr lang="en-GB" sz="1300" dirty="0"/>
              <a:t> </a:t>
            </a:r>
          </a:p>
          <a:p>
            <a:pPr marL="139700" lvl="0" algn="l" rtl="0">
              <a:spcBef>
                <a:spcPts val="0"/>
              </a:spcBef>
              <a:spcAft>
                <a:spcPts val="0"/>
              </a:spcAft>
              <a:buSzPts val="1400"/>
            </a:pPr>
            <a:endParaRPr lang="en-GB" sz="1300" dirty="0"/>
          </a:p>
          <a:p>
            <a:pPr marL="139700" lvl="0" algn="l" rtl="0">
              <a:spcBef>
                <a:spcPts val="0"/>
              </a:spcBef>
              <a:spcAft>
                <a:spcPts val="0"/>
              </a:spcAft>
              <a:buSzPts val="1400"/>
            </a:pPr>
            <a:r>
              <a:rPr lang="en-GB" sz="1300" dirty="0"/>
              <a:t>Create a content calendar for the remaining month of July by brainstorming content themes, exploring various formats like blog posts, videos, infographics, podcasts, and interactive quizzes, and scheduling publication dates mainly on Facebook &amp; Instagram and include the strategy, aim and the idea behind these posts and story.</a:t>
            </a:r>
          </a:p>
          <a:p>
            <a:pPr marL="0" lvl="0" indent="0" rtl="0">
              <a:lnSpc>
                <a:spcPct val="115000"/>
              </a:lnSpc>
              <a:spcBef>
                <a:spcPts val="0"/>
              </a:spcBef>
              <a:spcAft>
                <a:spcPts val="0"/>
              </a:spcAft>
              <a:buNone/>
            </a:pPr>
            <a:endParaRPr lang="en-GB" sz="1700" dirty="0">
              <a:solidFill>
                <a:srgbClr val="434343"/>
              </a:solidFill>
            </a:endParaRPr>
          </a:p>
          <a:p>
            <a:pPr marL="0" lvl="0" indent="0" rtl="0">
              <a:lnSpc>
                <a:spcPct val="115000"/>
              </a:lnSpc>
              <a:spcBef>
                <a:spcPts val="0"/>
              </a:spcBef>
              <a:spcAft>
                <a:spcPts val="0"/>
              </a:spcAft>
              <a:buNone/>
            </a:pPr>
            <a:endParaRPr lang="en-US" sz="1300" dirty="0"/>
          </a:p>
          <a:p>
            <a:pPr marL="0" lvl="0" indent="0" rtl="0">
              <a:lnSpc>
                <a:spcPct val="115000"/>
              </a:lnSpc>
              <a:spcBef>
                <a:spcPts val="0"/>
              </a:spcBef>
              <a:spcAft>
                <a:spcPts val="0"/>
              </a:spcAft>
              <a:buNone/>
            </a:pPr>
            <a:r>
              <a:rPr lang="en-US" sz="1300" dirty="0"/>
              <a:t> Delightful Discoveries with Amul - A Month of Heritage, Flavor, and Wellness</a:t>
            </a:r>
          </a:p>
          <a:p>
            <a:pPr marL="0" lvl="0" indent="0" rtl="0">
              <a:lnSpc>
                <a:spcPct val="115000"/>
              </a:lnSpc>
              <a:spcBef>
                <a:spcPts val="0"/>
              </a:spcBef>
              <a:spcAft>
                <a:spcPts val="0"/>
              </a:spcAft>
              <a:buNone/>
            </a:pPr>
            <a:endParaRPr lang="en-US" sz="1300" dirty="0"/>
          </a:p>
          <a:p>
            <a:pPr marL="0" lvl="0" indent="0" rtl="0">
              <a:lnSpc>
                <a:spcPct val="115000"/>
              </a:lnSpc>
              <a:spcBef>
                <a:spcPts val="0"/>
              </a:spcBef>
              <a:spcAft>
                <a:spcPts val="0"/>
              </a:spcAft>
              <a:buNone/>
            </a:pPr>
            <a:r>
              <a:rPr lang="en-US" sz="1300" dirty="0"/>
              <a:t>Welcome to Amul's content calendar for the exciting month of July! Join us as we embark on a journey to celebrate our rich heritage, share delectable recipes, uncover intriguing facts, and offer behind-the-scenes glimpses into the making of our beloved dairy products. With a strategic focus on Facebook and Instagram, we aim to engage our valued audience, foster brand loyalty, and inspire a healthier lifestyle with Amul. Get ready for a month filled with joy, nostalgia, and delightful discoveries as we bring you the best of Amul!</a:t>
            </a:r>
            <a:endParaRPr lang="en-IN" sz="1300" dirty="0"/>
          </a:p>
        </p:txBody>
      </p:sp>
      <p:sp>
        <p:nvSpPr>
          <p:cNvPr id="98" name="Google Shape;98;p20"/>
          <p:cNvSpPr txBox="1"/>
          <p:nvPr/>
        </p:nvSpPr>
        <p:spPr>
          <a:xfrm>
            <a:off x="766950" y="1422025"/>
            <a:ext cx="799365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4345AA4F-DEAD-47C7-9BA1-26212AD58FBE}"/>
              </a:ext>
            </a:extLst>
          </p:cNvPr>
          <p:cNvSpPr txBox="1"/>
          <p:nvPr/>
        </p:nvSpPr>
        <p:spPr>
          <a:xfrm>
            <a:off x="1720097" y="428222"/>
            <a:ext cx="5703806" cy="523220"/>
          </a:xfrm>
          <a:prstGeom prst="rect">
            <a:avLst/>
          </a:prstGeom>
          <a:noFill/>
        </p:spPr>
        <p:txBody>
          <a:bodyPr wrap="none" rtlCol="0">
            <a:spAutoFit/>
          </a:bodyPr>
          <a:lstStyle/>
          <a:p>
            <a:r>
              <a:rPr lang="en-GB" sz="1400" u="sng" dirty="0">
                <a:solidFill>
                  <a:schemeClr val="hlink"/>
                </a:solidFill>
                <a:hlinkClick r:id="rId2"/>
              </a:rPr>
              <a:t>Content Calendar Example</a:t>
            </a:r>
            <a:r>
              <a:rPr lang="en-GB" sz="1400" dirty="0"/>
              <a:t> (Try creating a table for the month of July)</a:t>
            </a:r>
          </a:p>
          <a:p>
            <a:endParaRPr lang="en-IN" dirty="0"/>
          </a:p>
        </p:txBody>
      </p:sp>
      <p:pic>
        <p:nvPicPr>
          <p:cNvPr id="1026" name="Picture 2" descr="C:\Users\HP\Downloads\WhatsApp Image 2023-07-22 at 3.10.54 PM (1).jpeg"/>
          <p:cNvPicPr>
            <a:picLocks noChangeAspect="1" noChangeArrowheads="1"/>
          </p:cNvPicPr>
          <p:nvPr/>
        </p:nvPicPr>
        <p:blipFill>
          <a:blip r:embed="rId3"/>
          <a:srcRect/>
          <a:stretch>
            <a:fillRect/>
          </a:stretch>
        </p:blipFill>
        <p:spPr bwMode="auto">
          <a:xfrm>
            <a:off x="509155" y="1091046"/>
            <a:ext cx="8364682" cy="3844636"/>
          </a:xfrm>
          <a:prstGeom prst="rect">
            <a:avLst/>
          </a:prstGeom>
          <a:noFill/>
        </p:spPr>
      </p:pic>
    </p:spTree>
    <p:extLst>
      <p:ext uri="{BB962C8B-B14F-4D97-AF65-F5344CB8AC3E}">
        <p14:creationId xmlns:p14="http://schemas.microsoft.com/office/powerpoint/2010/main" xmlns="" val="116335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383400" y="286653"/>
            <a:ext cx="7610100" cy="78633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p>
          <a:p>
            <a:pPr marL="0" lvl="0" indent="0" algn="ctr" rtl="0">
              <a:lnSpc>
                <a:spcPct val="115000"/>
              </a:lnSpc>
              <a:spcBef>
                <a:spcPts val="0"/>
              </a:spcBef>
              <a:spcAft>
                <a:spcPts val="0"/>
              </a:spcAft>
              <a:buNone/>
            </a:pPr>
            <a:endParaRPr lang="en-GB" sz="1700" b="1" dirty="0">
              <a:solidFill>
                <a:srgbClr val="434343"/>
              </a:solidFill>
            </a:endParaRPr>
          </a:p>
        </p:txBody>
      </p:sp>
      <p:sp>
        <p:nvSpPr>
          <p:cNvPr id="104" name="Google Shape;104;p21"/>
          <p:cNvSpPr txBox="1"/>
          <p:nvPr/>
        </p:nvSpPr>
        <p:spPr>
          <a:xfrm>
            <a:off x="383400" y="930196"/>
            <a:ext cx="8377200" cy="36932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t>Content Ideas and Marketing Strategies Process: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Amul's content ideas and marketing strategies have been highly successful due to their creative approach, strong brand identity, and understanding of their target audience. However, like any marketing endeavor, they have encountered challenges and learned valuable lessons along the way.</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b="1" dirty="0"/>
              <a:t>**Challenges Encountered:**</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1. **Maintaining a Consistent Brand Voice:** With a brand as iconic as Amul, maintaining a consistent brand voice across diverse content formats and platforms is crucial. They need to ensure that their humor, wit, and messaging remain consistent, whether it's a video, blog post, or infographic. Straying from their unique brand voice can lead to confusion among the audience and dilute their brand identity.</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2. **Creating Engaging Content for Diverse Platforms:** Each social media platform has its own audience demographics and content requirements. Crafting content that effectively engages users on Facebook may not have the same impact on Instagram or other platforms. Adapting content to suit different platforms while maintaining brand authenticity can be challenging.</a:t>
            </a:r>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E61029-D33B-EBE3-C095-48FB24BF0CAC}"/>
              </a:ext>
            </a:extLst>
          </p:cNvPr>
          <p:cNvSpPr>
            <a:spLocks noGrp="1"/>
          </p:cNvSpPr>
          <p:nvPr>
            <p:ph type="title"/>
          </p:nvPr>
        </p:nvSpPr>
        <p:spPr/>
        <p:txBody>
          <a:bodyPr>
            <a:noAutofit/>
          </a:bodyPr>
          <a:lstStyle/>
          <a:p>
            <a:pPr marL="0" lvl="0" indent="0" algn="l" rtl="0">
              <a:spcBef>
                <a:spcPts val="0"/>
              </a:spcBef>
              <a:spcAft>
                <a:spcPts val="0"/>
              </a:spcAft>
            </a:pPr>
            <a:r>
              <a:rPr lang="en-US" sz="1200" b="1" dirty="0"/>
              <a:t>**Lessons Learned:**</a:t>
            </a:r>
            <a:r>
              <a:rPr lang="en-US" sz="1200" dirty="0"/>
              <a:t/>
            </a:r>
            <a:br>
              <a:rPr lang="en-US" sz="1200" dirty="0"/>
            </a:br>
            <a:r>
              <a:rPr lang="en-US" sz="1200" dirty="0"/>
              <a:t/>
            </a:r>
            <a:br>
              <a:rPr lang="en-US" sz="1200" dirty="0"/>
            </a:br>
            <a:r>
              <a:rPr lang="en-US" sz="1200" dirty="0"/>
              <a:t>1. **Understanding the Target Audience:** Amul's success can be attributed in part to their in-depth understanding of their target audience. By conducting thorough research and analysis, they have been able to create content that resonates with their customers. Understanding their audience's preferences, interests, and pain points has allowed Amul to tailor content ideas that genuinely connect with their consumers.</a:t>
            </a:r>
            <a:br>
              <a:rPr lang="en-US" sz="1200" dirty="0"/>
            </a:br>
            <a:r>
              <a:rPr lang="en-US" sz="1200" dirty="0"/>
              <a:t/>
            </a:r>
            <a:br>
              <a:rPr lang="en-US" sz="1200" dirty="0"/>
            </a:br>
            <a:r>
              <a:rPr lang="en-US" sz="1200" dirty="0"/>
              <a:t>2. **Diversifying Content Formats:** Amul has learned that diversifying content formats is essential for capturing and retaining audience attention. By experimenting with various formats like videos, blog posts, infographics, podcasts, and interactive quizzes, they cater to different audience segments and keep their content fresh and engaging.</a:t>
            </a:r>
            <a:br>
              <a:rPr lang="en-US" sz="1200" dirty="0"/>
            </a:br>
            <a:r>
              <a:rPr lang="en-US" sz="1200" dirty="0"/>
              <a:t/>
            </a:r>
            <a:br>
              <a:rPr lang="en-US" sz="1200" dirty="0"/>
            </a:br>
            <a:r>
              <a:rPr lang="en-US" sz="1200" dirty="0"/>
              <a:t>3. **Building Emotional Connections:** Through their creative storytelling and witty ads, Amul has been successful in building emotional connections with their audience. They've learned that emotional appeal can be a powerful driver of engagement and brand loyalty.</a:t>
            </a:r>
            <a:br>
              <a:rPr lang="en-US" sz="1200" dirty="0"/>
            </a:br>
            <a:r>
              <a:rPr lang="en-US" sz="1200" dirty="0"/>
              <a:t/>
            </a:r>
            <a:br>
              <a:rPr lang="en-US" sz="1200" dirty="0"/>
            </a:br>
            <a:r>
              <a:rPr lang="en-US" sz="1200" dirty="0"/>
              <a:t>4. **Consistency and Longevity:** Amul's marketing efforts have remained consistent over the years. They have maintained their unique brand voice, leveraging their iconic Amul Girl mascot and humorous tone, which has become deeply ingrained in the minds of consumers. This consistency has helped them stay relevant and memorable in a competitive market.</a:t>
            </a:r>
            <a:br>
              <a:rPr lang="en-US" sz="1200" dirty="0"/>
            </a:br>
            <a:r>
              <a:rPr lang="en-US" sz="1200" dirty="0"/>
              <a:t/>
            </a:r>
            <a:br>
              <a:rPr lang="en-US" sz="1200" dirty="0"/>
            </a:br>
            <a:r>
              <a:rPr lang="en-US" sz="1200" dirty="0"/>
              <a:t>In conclusion, Amul's content ideas and marketing strategies have been shaped by understanding their target audience, maintaining brand consistency, and embracing diversity in content formats. Through challenges and lessons learned, they continue to captivate consumers and remain a beloved brand in India's dairy landscape.</a:t>
            </a:r>
            <a:endParaRPr lang="en-IN" sz="1200" dirty="0"/>
          </a:p>
        </p:txBody>
      </p:sp>
    </p:spTree>
    <p:extLst>
      <p:ext uri="{BB962C8B-B14F-4D97-AF65-F5344CB8AC3E}">
        <p14:creationId xmlns:p14="http://schemas.microsoft.com/office/powerpoint/2010/main" xmlns="" val="1133339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478200" y="971700"/>
            <a:ext cx="8187600" cy="41857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dirty="0"/>
              <a:t>Post Creation: </a:t>
            </a:r>
          </a:p>
          <a:p>
            <a:pPr marL="0" lvl="0" indent="0" algn="l" rtl="0">
              <a:spcBef>
                <a:spcPts val="0"/>
              </a:spcBef>
              <a:spcAft>
                <a:spcPts val="0"/>
              </a:spcAft>
              <a:buNone/>
            </a:pPr>
            <a:endParaRPr sz="1300" b="1" dirty="0"/>
          </a:p>
          <a:p>
            <a:pPr marL="457200" lvl="0" indent="-317500" algn="l" rtl="0">
              <a:spcBef>
                <a:spcPts val="0"/>
              </a:spcBef>
              <a:spcAft>
                <a:spcPts val="0"/>
              </a:spcAft>
              <a:buSzPts val="1400"/>
              <a:buChar char="●"/>
            </a:pPr>
            <a:r>
              <a:rPr lang="en-GB" sz="1300" b="1" dirty="0"/>
              <a:t>Select Content Categories:</a:t>
            </a:r>
            <a:r>
              <a:rPr lang="en-GB" sz="1300"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sz="1300" dirty="0"/>
          </a:p>
          <a:p>
            <a:pPr marL="0" lvl="0" indent="0" algn="l" rtl="0">
              <a:spcBef>
                <a:spcPts val="0"/>
              </a:spcBef>
              <a:spcAft>
                <a:spcPts val="0"/>
              </a:spcAft>
              <a:buNone/>
            </a:pPr>
            <a:endParaRPr dirty="0"/>
          </a:p>
          <a:p>
            <a:pPr marL="0" lvl="0" indent="0" algn="l" rtl="0">
              <a:spcBef>
                <a:spcPts val="0"/>
              </a:spcBef>
              <a:spcAft>
                <a:spcPts val="0"/>
              </a:spcAft>
              <a:buNone/>
            </a:pPr>
            <a:r>
              <a:rPr lang="en-GB" dirty="0"/>
              <a:t>Format 1 :</a:t>
            </a:r>
            <a:r>
              <a:rPr lang="en-GB" dirty="0">
                <a:sym typeface="Wingdings" panose="05000000000000000000" pitchFamily="2" charset="2"/>
              </a:rPr>
              <a:t> </a:t>
            </a:r>
            <a:r>
              <a:rPr lang="en-GB" b="1" dirty="0">
                <a:sym typeface="Wingdings" panose="05000000000000000000" pitchFamily="2" charset="2"/>
              </a:rPr>
              <a:t>Blog article</a:t>
            </a:r>
          </a:p>
          <a:p>
            <a:pPr marL="0" lvl="0" indent="0" algn="l" rtl="0">
              <a:spcBef>
                <a:spcPts val="0"/>
              </a:spcBef>
              <a:spcAft>
                <a:spcPts val="0"/>
              </a:spcAft>
              <a:buNone/>
            </a:pPr>
            <a:r>
              <a:rPr lang="en-GB" dirty="0">
                <a:sym typeface="Wingdings" panose="05000000000000000000" pitchFamily="2" charset="2"/>
              </a:rPr>
              <a:t>Aim</a:t>
            </a:r>
            <a:r>
              <a:rPr lang="en-GB" b="1" dirty="0">
                <a:sym typeface="Wingdings" panose="05000000000000000000" pitchFamily="2" charset="2"/>
              </a:rPr>
              <a:t> </a:t>
            </a:r>
            <a:r>
              <a:rPr lang="en-GB" sz="1200" dirty="0">
                <a:sym typeface="Wingdings" panose="05000000000000000000" pitchFamily="2" charset="2"/>
              </a:rPr>
              <a:t>:   Boost SEO &amp; Provide information about Amul products</a:t>
            </a:r>
          </a:p>
          <a:p>
            <a:pPr marL="0" lvl="0" indent="0" algn="l" rtl="0">
              <a:spcBef>
                <a:spcPts val="0"/>
              </a:spcBef>
              <a:spcAft>
                <a:spcPts val="0"/>
              </a:spcAft>
              <a:buNone/>
            </a:pPr>
            <a:r>
              <a:rPr lang="en-GB" dirty="0">
                <a:sym typeface="Wingdings" panose="05000000000000000000" pitchFamily="2" charset="2"/>
              </a:rPr>
              <a:t>Date :</a:t>
            </a:r>
            <a:r>
              <a:rPr lang="en-GB" sz="1200" dirty="0">
                <a:sym typeface="Wingdings" panose="05000000000000000000" pitchFamily="2" charset="2"/>
              </a:rPr>
              <a:t> 20</a:t>
            </a:r>
            <a:r>
              <a:rPr lang="en-GB" sz="1200" baseline="30000" dirty="0">
                <a:sym typeface="Wingdings" panose="05000000000000000000" pitchFamily="2" charset="2"/>
              </a:rPr>
              <a:t>th</a:t>
            </a:r>
            <a:r>
              <a:rPr lang="en-GB" sz="1200" dirty="0">
                <a:sym typeface="Wingdings" panose="05000000000000000000" pitchFamily="2" charset="2"/>
              </a:rPr>
              <a:t> </a:t>
            </a:r>
            <a:r>
              <a:rPr lang="en-GB" sz="1200" dirty="0" err="1">
                <a:sym typeface="Wingdings" panose="05000000000000000000" pitchFamily="2" charset="2"/>
              </a:rPr>
              <a:t>july</a:t>
            </a:r>
            <a:r>
              <a:rPr lang="en-GB" sz="1200" dirty="0">
                <a:sym typeface="Wingdings" panose="05000000000000000000" pitchFamily="2" charset="2"/>
              </a:rPr>
              <a:t> 2023</a:t>
            </a:r>
          </a:p>
          <a:p>
            <a:pPr marL="0" lvl="0" indent="0" algn="l" rtl="0">
              <a:spcBef>
                <a:spcPts val="0"/>
              </a:spcBef>
              <a:spcAft>
                <a:spcPts val="0"/>
              </a:spcAft>
              <a:buNone/>
            </a:pPr>
            <a:r>
              <a:rPr lang="en-GB" dirty="0">
                <a:sym typeface="Wingdings" panose="05000000000000000000" pitchFamily="2" charset="2"/>
              </a:rPr>
              <a:t>Idea : </a:t>
            </a:r>
            <a:r>
              <a:rPr lang="en-US" sz="1200" dirty="0">
                <a:sym typeface="Wingdings" panose="05000000000000000000" pitchFamily="2" charset="2"/>
              </a:rPr>
              <a:t>The aim of the competition is to celebrate the creativity of Amul's customers and encourage them to explore various culinary possibilities with Amul products.</a:t>
            </a:r>
          </a:p>
          <a:p>
            <a:pPr marL="0" lvl="0" indent="0" algn="l" rtl="0">
              <a:spcBef>
                <a:spcPts val="0"/>
              </a:spcBef>
              <a:spcAft>
                <a:spcPts val="0"/>
              </a:spcAft>
              <a:buNone/>
            </a:pPr>
            <a:endParaRPr lang="en-US" sz="1200" dirty="0">
              <a:sym typeface="Wingdings" panose="05000000000000000000" pitchFamily="2" charset="2"/>
            </a:endParaRPr>
          </a:p>
          <a:p>
            <a:pPr marL="0" lvl="0" indent="0" algn="l" rtl="0">
              <a:spcBef>
                <a:spcPts val="0"/>
              </a:spcBef>
              <a:spcAft>
                <a:spcPts val="0"/>
              </a:spcAft>
              <a:buNone/>
            </a:pPr>
            <a:r>
              <a:rPr lang="en-US" sz="1200" dirty="0">
                <a:sym typeface="Wingdings" panose="05000000000000000000" pitchFamily="2" charset="2"/>
              </a:rPr>
              <a:t>Title : Amul is not just a brand; it is a part of India's cultural fabric, a symbol of unity, progress, and the power of collective efforts. Amul has created a legacy of trust, taste, and tradition. As we savor each bite of their flavorful delights, let us raise a toast to Amul for enriching our lives and nurturing India's dairy heritage with every creamy delight it offers.</a:t>
            </a:r>
          </a:p>
          <a:p>
            <a:pPr marL="0" lvl="0" indent="0" algn="l" rtl="0">
              <a:spcBef>
                <a:spcPts val="0"/>
              </a:spcBef>
              <a:spcAft>
                <a:spcPts val="0"/>
              </a:spcAft>
              <a:buNone/>
            </a:pPr>
            <a:endParaRPr sz="1200" dirty="0"/>
          </a:p>
          <a:p>
            <a:pPr marL="0" lvl="0" indent="0" algn="l" rtl="0">
              <a:spcBef>
                <a:spcPts val="0"/>
              </a:spcBef>
              <a:spcAft>
                <a:spcPts val="0"/>
              </a:spcAft>
              <a:buNone/>
            </a:pPr>
            <a:r>
              <a:rPr lang="en-IN" dirty="0">
                <a:hlinkClick r:id="rId3"/>
              </a:rPr>
              <a:t>https://amul-products.blogspot.com/</a:t>
            </a:r>
            <a:endParaRPr dirty="0"/>
          </a:p>
          <a:p>
            <a:pPr marL="457200" lvl="0" indent="0" algn="l"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DDF8E74-AAE2-6097-A352-3C290D75439F}"/>
              </a:ext>
            </a:extLst>
          </p:cNvPr>
          <p:cNvSpPr txBox="1"/>
          <p:nvPr/>
        </p:nvSpPr>
        <p:spPr>
          <a:xfrm>
            <a:off x="368265" y="1058786"/>
            <a:ext cx="7101840" cy="3323987"/>
          </a:xfrm>
          <a:prstGeom prst="rect">
            <a:avLst/>
          </a:prstGeom>
          <a:noFill/>
        </p:spPr>
        <p:txBody>
          <a:bodyPr wrap="square">
            <a:spAutoFit/>
          </a:bodyPr>
          <a:lstStyle/>
          <a:p>
            <a:pPr marL="0" lvl="0" indent="0" rtl="0">
              <a:spcBef>
                <a:spcPts val="0"/>
              </a:spcBef>
              <a:spcAft>
                <a:spcPts val="0"/>
              </a:spcAft>
              <a:buNone/>
            </a:pPr>
            <a:r>
              <a:rPr lang="en-GB" dirty="0">
                <a:solidFill>
                  <a:schemeClr val="dk1"/>
                </a:solidFill>
              </a:rPr>
              <a:t>Format</a:t>
            </a:r>
            <a:r>
              <a:rPr lang="en-GB" dirty="0"/>
              <a:t> 2 : </a:t>
            </a:r>
            <a:r>
              <a:rPr lang="en-GB" b="1" dirty="0">
                <a:sym typeface="Wingdings" panose="05000000000000000000" pitchFamily="2" charset="2"/>
              </a:rPr>
              <a:t>Video</a:t>
            </a:r>
          </a:p>
          <a:p>
            <a:pPr marL="0" lvl="0" indent="0" rtl="0">
              <a:spcBef>
                <a:spcPts val="0"/>
              </a:spcBef>
              <a:spcAft>
                <a:spcPts val="0"/>
              </a:spcAft>
              <a:buNone/>
            </a:pPr>
            <a:endParaRPr lang="en-GB" dirty="0">
              <a:sym typeface="Wingdings" panose="05000000000000000000" pitchFamily="2" charset="2"/>
            </a:endParaRPr>
          </a:p>
          <a:p>
            <a:pPr marL="0" lvl="0" indent="0" rtl="0">
              <a:spcBef>
                <a:spcPts val="0"/>
              </a:spcBef>
              <a:spcAft>
                <a:spcPts val="0"/>
              </a:spcAft>
              <a:buNone/>
            </a:pPr>
            <a:r>
              <a:rPr lang="en-GB" dirty="0">
                <a:sym typeface="Wingdings" panose="05000000000000000000" pitchFamily="2" charset="2"/>
              </a:rPr>
              <a:t>Aim : To promote Amul products</a:t>
            </a:r>
          </a:p>
          <a:p>
            <a:pPr marL="0" lvl="0" indent="0" rtl="0">
              <a:spcBef>
                <a:spcPts val="0"/>
              </a:spcBef>
              <a:spcAft>
                <a:spcPts val="0"/>
              </a:spcAft>
              <a:buNone/>
            </a:pPr>
            <a:r>
              <a:rPr lang="en-GB" dirty="0">
                <a:sym typeface="Wingdings" panose="05000000000000000000" pitchFamily="2" charset="2"/>
              </a:rPr>
              <a:t>Date : 20</a:t>
            </a:r>
            <a:r>
              <a:rPr lang="en-GB" baseline="30000" dirty="0">
                <a:sym typeface="Wingdings" panose="05000000000000000000" pitchFamily="2" charset="2"/>
              </a:rPr>
              <a:t>th</a:t>
            </a:r>
            <a:r>
              <a:rPr lang="en-GB" dirty="0">
                <a:sym typeface="Wingdings" panose="05000000000000000000" pitchFamily="2" charset="2"/>
              </a:rPr>
              <a:t> July 2023</a:t>
            </a:r>
          </a:p>
          <a:p>
            <a:pPr marL="0" lvl="0" indent="0" rtl="0">
              <a:spcBef>
                <a:spcPts val="0"/>
              </a:spcBef>
              <a:spcAft>
                <a:spcPts val="0"/>
              </a:spcAft>
              <a:buNone/>
            </a:pPr>
            <a:r>
              <a:rPr lang="en-GB" dirty="0">
                <a:sym typeface="Wingdings" panose="05000000000000000000" pitchFamily="2" charset="2"/>
              </a:rPr>
              <a:t>Idea : Amul has launched different products and we make a video on it.</a:t>
            </a:r>
          </a:p>
          <a:p>
            <a:pPr lvl="0"/>
            <a:endParaRPr lang="en-GB" dirty="0">
              <a:sym typeface="Wingdings" panose="05000000000000000000" pitchFamily="2" charset="2"/>
            </a:endParaRPr>
          </a:p>
          <a:p>
            <a:pPr lvl="0"/>
            <a:r>
              <a:rPr lang="en-GB" dirty="0">
                <a:sym typeface="Wingdings" panose="05000000000000000000" pitchFamily="2" charset="2"/>
              </a:rPr>
              <a:t>Topic : </a:t>
            </a:r>
            <a:r>
              <a:rPr lang="en-GB" dirty="0">
                <a:sym typeface="Wingdings" panose="05000000000000000000" pitchFamily="2" charset="2"/>
                <a:hlinkClick r:id="rId2"/>
              </a:rPr>
              <a:t>https://youtube.com/shorts/edFdjec3SpE?feature=share</a:t>
            </a:r>
            <a:endParaRPr lang="en-GB" dirty="0">
              <a:sym typeface="Wingdings" panose="05000000000000000000" pitchFamily="2" charset="2"/>
            </a:endParaRPr>
          </a:p>
          <a:p>
            <a:pPr lvl="0"/>
            <a:endParaRPr lang="en-GB" dirty="0">
              <a:sym typeface="Wingdings" panose="05000000000000000000" pitchFamily="2" charset="2"/>
            </a:endParaRPr>
          </a:p>
          <a:p>
            <a:pPr marL="0" lvl="0" indent="0" rtl="0">
              <a:spcBef>
                <a:spcPts val="0"/>
              </a:spcBef>
              <a:spcAft>
                <a:spcPts val="0"/>
              </a:spcAft>
              <a:buNone/>
            </a:pPr>
            <a:r>
              <a:rPr lang="en-GB" dirty="0">
                <a:solidFill>
                  <a:schemeClr val="dk1"/>
                </a:solidFill>
              </a:rPr>
              <a:t>Format</a:t>
            </a:r>
            <a:r>
              <a:rPr lang="en-GB" dirty="0"/>
              <a:t> 3 :</a:t>
            </a:r>
            <a:r>
              <a:rPr lang="en-GB" dirty="0">
                <a:sym typeface="Wingdings" panose="05000000000000000000" pitchFamily="2" charset="2"/>
              </a:rPr>
              <a:t> </a:t>
            </a:r>
            <a:r>
              <a:rPr lang="en-GB" b="1" dirty="0">
                <a:sym typeface="Wingdings" panose="05000000000000000000" pitchFamily="2" charset="2"/>
              </a:rPr>
              <a:t>Creative</a:t>
            </a:r>
          </a:p>
          <a:p>
            <a:pPr marL="0" lvl="0" indent="0" rtl="0">
              <a:spcBef>
                <a:spcPts val="0"/>
              </a:spcBef>
              <a:spcAft>
                <a:spcPts val="0"/>
              </a:spcAft>
              <a:buNone/>
            </a:pPr>
            <a:endParaRPr lang="en-GB" dirty="0">
              <a:sym typeface="Wingdings" panose="05000000000000000000" pitchFamily="2" charset="2"/>
            </a:endParaRPr>
          </a:p>
          <a:p>
            <a:pPr marL="0" lvl="0" indent="0" rtl="0">
              <a:spcBef>
                <a:spcPts val="0"/>
              </a:spcBef>
              <a:spcAft>
                <a:spcPts val="0"/>
              </a:spcAft>
              <a:buNone/>
            </a:pPr>
            <a:r>
              <a:rPr lang="en-GB" dirty="0">
                <a:sym typeface="Wingdings" panose="05000000000000000000" pitchFamily="2" charset="2"/>
              </a:rPr>
              <a:t>Aim : Brand awareness  and reach for Amul products.</a:t>
            </a:r>
          </a:p>
          <a:p>
            <a:pPr marL="0" lvl="0" indent="0" rtl="0">
              <a:spcBef>
                <a:spcPts val="0"/>
              </a:spcBef>
              <a:spcAft>
                <a:spcPts val="0"/>
              </a:spcAft>
              <a:buNone/>
            </a:pPr>
            <a:r>
              <a:rPr lang="en-GB" dirty="0">
                <a:sym typeface="Wingdings" panose="05000000000000000000" pitchFamily="2" charset="2"/>
              </a:rPr>
              <a:t>Date : 20</a:t>
            </a:r>
            <a:r>
              <a:rPr lang="en-GB" baseline="30000" dirty="0">
                <a:sym typeface="Wingdings" panose="05000000000000000000" pitchFamily="2" charset="2"/>
              </a:rPr>
              <a:t>th</a:t>
            </a:r>
            <a:r>
              <a:rPr lang="en-GB" dirty="0">
                <a:sym typeface="Wingdings" panose="05000000000000000000" pitchFamily="2" charset="2"/>
              </a:rPr>
              <a:t> July 2023</a:t>
            </a:r>
          </a:p>
          <a:p>
            <a:pPr marL="0" lvl="0" indent="0" rtl="0">
              <a:spcBef>
                <a:spcPts val="0"/>
              </a:spcBef>
              <a:spcAft>
                <a:spcPts val="0"/>
              </a:spcAft>
              <a:buNone/>
            </a:pPr>
            <a:r>
              <a:rPr lang="en-GB" dirty="0">
                <a:sym typeface="Wingdings" panose="05000000000000000000" pitchFamily="2" charset="2"/>
              </a:rPr>
              <a:t>Idea : To create a meme on the trending topic : Amul</a:t>
            </a:r>
          </a:p>
          <a:p>
            <a:pPr marL="0" lvl="0" indent="0" rtl="0">
              <a:spcBef>
                <a:spcPts val="0"/>
              </a:spcBef>
              <a:spcAft>
                <a:spcPts val="0"/>
              </a:spcAft>
              <a:buNone/>
            </a:pPr>
            <a:endParaRPr lang="en-GB" dirty="0">
              <a:sym typeface="Wingdings" panose="05000000000000000000" pitchFamily="2" charset="2"/>
            </a:endParaRPr>
          </a:p>
          <a:p>
            <a:pPr marL="0" lvl="0" indent="0" rtl="0">
              <a:spcBef>
                <a:spcPts val="0"/>
              </a:spcBef>
              <a:spcAft>
                <a:spcPts val="0"/>
              </a:spcAft>
              <a:buNone/>
            </a:pPr>
            <a:r>
              <a:rPr lang="en-GB" dirty="0">
                <a:sym typeface="Wingdings" panose="05000000000000000000" pitchFamily="2" charset="2"/>
              </a:rPr>
              <a:t> </a:t>
            </a: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194504" y="1831571"/>
            <a:ext cx="2551202" cy="2551202"/>
          </a:xfrm>
          <a:prstGeom prst="rect">
            <a:avLst/>
          </a:prstGeom>
        </p:spPr>
      </p:pic>
      <p:sp>
        <p:nvSpPr>
          <p:cNvPr id="4" name="Google Shape;109;p22">
            <a:extLst>
              <a:ext uri="{FF2B5EF4-FFF2-40B4-BE49-F238E27FC236}">
                <a16:creationId xmlns:a16="http://schemas.microsoft.com/office/drawing/2014/main" xmlns="" id="{B36F3670-C071-5DCE-7D27-8D5F33F2A9BD}"/>
              </a:ext>
            </a:extLst>
          </p:cNvPr>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Tree>
    <p:extLst>
      <p:ext uri="{BB962C8B-B14F-4D97-AF65-F5344CB8AC3E}">
        <p14:creationId xmlns:p14="http://schemas.microsoft.com/office/powerpoint/2010/main" xmlns="" val="61965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766950" y="393403"/>
            <a:ext cx="7610100" cy="11402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b="1" dirty="0">
                <a:solidFill>
                  <a:srgbClr val="434343"/>
                </a:solidFill>
              </a:rPr>
              <a:t>Part 1: Brand study, Competitor Analysis &amp; Buyer’s/Audience’s Persona</a:t>
            </a:r>
          </a:p>
          <a:p>
            <a:pPr marL="0" lvl="0" indent="0" algn="ctr" rtl="0">
              <a:lnSpc>
                <a:spcPct val="115000"/>
              </a:lnSpc>
              <a:spcBef>
                <a:spcPts val="0"/>
              </a:spcBef>
              <a:spcAft>
                <a:spcPts val="0"/>
              </a:spcAft>
              <a:buNone/>
            </a:pPr>
            <a:r>
              <a:rPr lang="en-GB" sz="1800" dirty="0">
                <a:solidFill>
                  <a:srgbClr val="434343"/>
                </a:solidFill>
              </a:rPr>
              <a:t>Company/topic for project: AMUL</a:t>
            </a:r>
          </a:p>
        </p:txBody>
      </p:sp>
      <p:sp>
        <p:nvSpPr>
          <p:cNvPr id="68" name="Google Shape;68;p15"/>
          <p:cNvSpPr txBox="1"/>
          <p:nvPr/>
        </p:nvSpPr>
        <p:spPr>
          <a:xfrm>
            <a:off x="581535" y="1654433"/>
            <a:ext cx="8322255" cy="310081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sz="1050" b="1" dirty="0"/>
              <a:t>Research Brand Identity: </a:t>
            </a:r>
            <a:r>
              <a:rPr lang="en-GB" sz="1050" dirty="0"/>
              <a:t>Study the brand's mission, values, vision, and unique selling propositions (USPs).</a:t>
            </a:r>
          </a:p>
          <a:p>
            <a:pPr marL="139700" lvl="0" algn="l" rtl="0">
              <a:spcBef>
                <a:spcPts val="0"/>
              </a:spcBef>
              <a:spcAft>
                <a:spcPts val="0"/>
              </a:spcAft>
              <a:buSzPts val="1400"/>
            </a:pPr>
            <a:endParaRPr lang="en-GB" sz="1050" dirty="0"/>
          </a:p>
          <a:p>
            <a:pPr marL="139700" lvl="0" algn="l" rtl="0">
              <a:spcBef>
                <a:spcPts val="0"/>
              </a:spcBef>
              <a:spcAft>
                <a:spcPts val="0"/>
              </a:spcAft>
              <a:buSzPts val="1400"/>
            </a:pPr>
            <a:r>
              <a:rPr lang="en-GB" sz="1050" b="1" dirty="0"/>
              <a:t>Brand colours: Red, Green and White</a:t>
            </a:r>
            <a:endParaRPr lang="en-GB" sz="1050" dirty="0"/>
          </a:p>
          <a:p>
            <a:pPr marL="139700" lvl="0" algn="l" rtl="0">
              <a:spcBef>
                <a:spcPts val="0"/>
              </a:spcBef>
              <a:spcAft>
                <a:spcPts val="0"/>
              </a:spcAft>
              <a:buSzPts val="1400"/>
            </a:pPr>
            <a:endParaRPr lang="en-GB" sz="1050" dirty="0"/>
          </a:p>
          <a:p>
            <a:pPr marL="139700" lvl="0" algn="l" rtl="0">
              <a:spcBef>
                <a:spcPts val="0"/>
              </a:spcBef>
              <a:spcAft>
                <a:spcPts val="0"/>
              </a:spcAft>
              <a:buSzPts val="1400"/>
            </a:pPr>
            <a:endParaRPr lang="en-GB" sz="1050" dirty="0"/>
          </a:p>
          <a:p>
            <a:pPr marL="139700" lvl="0" algn="l" rtl="0">
              <a:spcBef>
                <a:spcPts val="0"/>
              </a:spcBef>
              <a:spcAft>
                <a:spcPts val="0"/>
              </a:spcAft>
              <a:buSzPts val="1400"/>
            </a:pPr>
            <a:r>
              <a:rPr lang="en-GB" sz="1050" b="1" dirty="0"/>
              <a:t>LOGO:</a:t>
            </a:r>
          </a:p>
          <a:p>
            <a:pPr marL="0" lvl="0" indent="0" algn="l" rtl="0">
              <a:spcBef>
                <a:spcPts val="0"/>
              </a:spcBef>
              <a:spcAft>
                <a:spcPts val="0"/>
              </a:spcAft>
              <a:buNone/>
            </a:pPr>
            <a:endParaRPr lang="en-IN" sz="1050" dirty="0"/>
          </a:p>
          <a:p>
            <a:pPr marL="0" lvl="0" indent="0" algn="l" rtl="0">
              <a:spcBef>
                <a:spcPts val="0"/>
              </a:spcBef>
              <a:spcAft>
                <a:spcPts val="0"/>
              </a:spcAft>
              <a:buNone/>
            </a:pPr>
            <a:endParaRPr lang="en-IN" sz="1050" dirty="0"/>
          </a:p>
          <a:p>
            <a:pPr marL="0" lvl="0" indent="0" algn="l" rtl="0">
              <a:spcBef>
                <a:spcPts val="0"/>
              </a:spcBef>
              <a:spcAft>
                <a:spcPts val="0"/>
              </a:spcAft>
              <a:buNone/>
            </a:pPr>
            <a:endParaRPr lang="en-IN" sz="1050" dirty="0"/>
          </a:p>
          <a:p>
            <a:pPr marL="0" lvl="0" indent="0" algn="l" rtl="0">
              <a:spcBef>
                <a:spcPts val="0"/>
              </a:spcBef>
              <a:spcAft>
                <a:spcPts val="0"/>
              </a:spcAft>
              <a:buNone/>
            </a:pPr>
            <a:endParaRPr lang="en-IN" sz="1050" dirty="0"/>
          </a:p>
          <a:p>
            <a:pPr lvl="0"/>
            <a:r>
              <a:rPr lang="en-IN" sz="1050" b="1" dirty="0"/>
              <a:t>    FOUNDED :  </a:t>
            </a:r>
            <a:r>
              <a:rPr lang="en-IN" sz="1200" dirty="0"/>
              <a:t>14 December</a:t>
            </a:r>
          </a:p>
          <a:p>
            <a:pPr lvl="0"/>
            <a:endParaRPr lang="en-IN" sz="1050" dirty="0"/>
          </a:p>
          <a:p>
            <a:pPr lvl="0"/>
            <a:r>
              <a:rPr lang="en-IN" sz="1200" b="1" dirty="0"/>
              <a:t>   Founder :  </a:t>
            </a:r>
            <a:r>
              <a:rPr lang="en-IN" sz="1200" dirty="0" err="1"/>
              <a:t>Tribhuvandas</a:t>
            </a:r>
            <a:r>
              <a:rPr lang="en-IN" sz="1200" dirty="0"/>
              <a:t> </a:t>
            </a:r>
            <a:r>
              <a:rPr lang="en-IN" sz="1200" dirty="0" err="1"/>
              <a:t>patel</a:t>
            </a:r>
            <a:endParaRPr lang="en-IN" sz="1200" dirty="0"/>
          </a:p>
          <a:p>
            <a:pPr lvl="0"/>
            <a:endParaRPr lang="en-IN" sz="1200" dirty="0"/>
          </a:p>
          <a:p>
            <a:pPr lvl="0"/>
            <a:r>
              <a:rPr lang="en-IN" sz="1200" b="1" dirty="0"/>
              <a:t>   Head Quarters : </a:t>
            </a:r>
            <a:r>
              <a:rPr lang="en-IN" sz="1200" dirty="0"/>
              <a:t>Gujarat</a:t>
            </a:r>
          </a:p>
          <a:p>
            <a:pPr marL="0" lvl="0" indent="0" algn="l" rtl="0">
              <a:spcBef>
                <a:spcPts val="0"/>
              </a:spcBef>
              <a:spcAft>
                <a:spcPts val="0"/>
              </a:spcAft>
              <a:buNone/>
            </a:pPr>
            <a:endParaRPr dirty="0"/>
          </a:p>
          <a:p>
            <a:pPr marL="0" lvl="0" indent="0" algn="l" rtl="0">
              <a:spcBef>
                <a:spcPts val="0"/>
              </a:spcBef>
              <a:spcAft>
                <a:spcPts val="0"/>
              </a:spcAft>
              <a:buNone/>
            </a:pPr>
            <a:r>
              <a:rPr lang="en-IN" sz="1200" b="1" dirty="0"/>
              <a:t>   Revenue : </a:t>
            </a:r>
            <a:r>
              <a:rPr lang="en-IN" sz="1200" dirty="0"/>
              <a:t>US$6.5 Billions   </a:t>
            </a:r>
            <a:endParaRPr sz="1200" dirty="0"/>
          </a:p>
        </p:txBody>
      </p:sp>
      <p:pic>
        <p:nvPicPr>
          <p:cNvPr id="1030" name="Picture 6" descr="AMUL start selling french fries potato before diwali and promises farmers  better prices - Ahmedabad Business Pages">
            <a:extLst>
              <a:ext uri="{FF2B5EF4-FFF2-40B4-BE49-F238E27FC236}">
                <a16:creationId xmlns:a16="http://schemas.microsoft.com/office/drawing/2014/main" xmlns="" id="{FB50885D-4D10-2727-6FCF-781EBAD1C1D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63040" y="2438400"/>
            <a:ext cx="1333500" cy="70104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222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a:p>
            <a:pPr marL="457200" lvl="0" indent="0" algn="l" rtl="0">
              <a:lnSpc>
                <a:spcPct val="115000"/>
              </a:lnSpc>
              <a:spcBef>
                <a:spcPts val="0"/>
              </a:spcBef>
              <a:spcAft>
                <a:spcPts val="0"/>
              </a:spcAft>
              <a:buNone/>
            </a:pPr>
            <a:r>
              <a:rPr lang="en-GB" sz="1300" dirty="0">
                <a:solidFill>
                  <a:srgbClr val="0E101A"/>
                </a:solidFill>
              </a:rPr>
              <a:t>Utilize the Stories feature on Instagram for three consecutive days. Share behind-the-scenes glimpses, polls, quizzes, or sneak peeks etc to encourage audience participation. Once uploaded use the story highlight feature on Instagram and save the 3 story with an appropriate name for each.</a:t>
            </a:r>
            <a:br>
              <a:rPr lang="en-GB" sz="1300" dirty="0">
                <a:solidFill>
                  <a:srgbClr val="0E101A"/>
                </a:solidFill>
              </a:rPr>
            </a:br>
            <a:r>
              <a:rPr lang="en-GB" sz="1300" dirty="0">
                <a:solidFill>
                  <a:srgbClr val="0E101A"/>
                </a:solidFill>
              </a:rPr>
              <a:t/>
            </a:r>
            <a:br>
              <a:rPr lang="en-GB" sz="1300" dirty="0">
                <a:solidFill>
                  <a:srgbClr val="0E101A"/>
                </a:solidFill>
              </a:rPr>
            </a:br>
            <a:r>
              <a:rPr lang="en-GB" sz="1300" b="1" dirty="0">
                <a:solidFill>
                  <a:srgbClr val="0E101A"/>
                </a:solidFill>
              </a:rPr>
              <a:t>Note:</a:t>
            </a:r>
            <a:r>
              <a:rPr lang="en-GB" sz="1300" dirty="0">
                <a:solidFill>
                  <a:srgbClr val="0E101A"/>
                </a:solidFill>
              </a:rPr>
              <a:t/>
            </a:r>
            <a:br>
              <a:rPr lang="en-GB" sz="1300" dirty="0">
                <a:solidFill>
                  <a:srgbClr val="0E101A"/>
                </a:solidFill>
              </a:rPr>
            </a:br>
            <a:r>
              <a:rPr lang="en-GB" sz="1300" dirty="0">
                <a:solidFill>
                  <a:srgbClr val="0E101A"/>
                </a:solidFill>
              </a:rPr>
              <a:t>Once done monitor the performance of the posts and Stories using the insight tool and </a:t>
            </a:r>
            <a:r>
              <a:rPr lang="en-GB" sz="1300" dirty="0" err="1">
                <a:solidFill>
                  <a:srgbClr val="0E101A"/>
                </a:solidFill>
              </a:rPr>
              <a:t>analyze</a:t>
            </a:r>
            <a:r>
              <a:rPr lang="en-GB" sz="1300" dirty="0">
                <a:solidFill>
                  <a:srgbClr val="0E101A"/>
                </a:solidFill>
              </a:rPr>
              <a:t> the engagement metrics (likes, comments, shares, impressions, etc.). Based on the analysis, mention the strategies and areas for improvement. </a:t>
            </a:r>
            <a:endParaRPr sz="1300" dirty="0">
              <a:solidFill>
                <a:srgbClr val="0E101A"/>
              </a:solidFill>
            </a:endParaRPr>
          </a:p>
        </p:txBody>
      </p:sp>
      <p:sp>
        <p:nvSpPr>
          <p:cNvPr id="116" name="Google Shape;116;p23"/>
          <p:cNvSpPr txBox="1"/>
          <p:nvPr/>
        </p:nvSpPr>
        <p:spPr>
          <a:xfrm>
            <a:off x="766950" y="12814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endParaRPr sz="2900" b="1" dirty="0">
              <a:solidFill>
                <a:srgbClr val="434343"/>
              </a:solidFill>
            </a:endParaRPr>
          </a:p>
          <a:p>
            <a:pPr marL="0" lvl="0" indent="0" algn="l" rtl="0">
              <a:spcBef>
                <a:spcPts val="0"/>
              </a:spcBef>
              <a:spcAft>
                <a:spcPts val="0"/>
              </a:spcAft>
              <a:buNone/>
            </a:pPr>
            <a:endParaRPr sz="2700" dirty="0"/>
          </a:p>
        </p:txBody>
      </p:sp>
      <p:sp>
        <p:nvSpPr>
          <p:cNvPr id="117" name="Google Shape;117;p23"/>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3"/>
          <p:cNvSpPr txBox="1"/>
          <p:nvPr/>
        </p:nvSpPr>
        <p:spPr>
          <a:xfrm>
            <a:off x="1777934" y="971700"/>
            <a:ext cx="5588130" cy="9786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400" b="1" dirty="0">
                <a:solidFill>
                  <a:srgbClr val="434343"/>
                </a:solidFill>
              </a:rPr>
              <a:t>Instagram Story</a:t>
            </a:r>
            <a:endParaRPr sz="2400" b="1" dirty="0">
              <a:solidFill>
                <a:srgbClr val="434343"/>
              </a:solidFill>
            </a:endParaRPr>
          </a:p>
          <a:p>
            <a:pPr marL="0" lvl="0" indent="0" algn="l" rtl="0">
              <a:spcBef>
                <a:spcPts val="0"/>
              </a:spcBef>
              <a:spcAft>
                <a:spcPts val="0"/>
              </a:spcAft>
              <a:buNone/>
            </a:pPr>
            <a:endParaRPr sz="2400" dirty="0"/>
          </a:p>
        </p:txBody>
      </p:sp>
      <p:sp>
        <p:nvSpPr>
          <p:cNvPr id="117" name="Google Shape;117;p23"/>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pic>
        <p:nvPicPr>
          <p:cNvPr id="7" name="Picture 6">
            <a:extLst>
              <a:ext uri="{FF2B5EF4-FFF2-40B4-BE49-F238E27FC236}">
                <a16:creationId xmlns:a16="http://schemas.microsoft.com/office/drawing/2014/main" xmlns="" id="{44C64A80-4333-9C30-D3BA-ACE4EAB43662}"/>
              </a:ext>
            </a:extLst>
          </p:cNvPr>
          <p:cNvPicPr>
            <a:picLocks noChangeAspect="1"/>
          </p:cNvPicPr>
          <p:nvPr/>
        </p:nvPicPr>
        <p:blipFill>
          <a:blip r:embed="rId3"/>
          <a:stretch>
            <a:fillRect/>
          </a:stretch>
        </p:blipFill>
        <p:spPr>
          <a:xfrm>
            <a:off x="6239352" y="1668780"/>
            <a:ext cx="1667351" cy="2964180"/>
          </a:xfrm>
          <a:prstGeom prst="rect">
            <a:avLst/>
          </a:prstGeom>
        </p:spPr>
      </p:pic>
      <p:pic>
        <p:nvPicPr>
          <p:cNvPr id="9" name="Picture 8">
            <a:extLst>
              <a:ext uri="{FF2B5EF4-FFF2-40B4-BE49-F238E27FC236}">
                <a16:creationId xmlns:a16="http://schemas.microsoft.com/office/drawing/2014/main" xmlns="" id="{A58B56C1-664A-603F-8D28-BA99CD57EA54}"/>
              </a:ext>
            </a:extLst>
          </p:cNvPr>
          <p:cNvPicPr>
            <a:picLocks noChangeAspect="1"/>
          </p:cNvPicPr>
          <p:nvPr/>
        </p:nvPicPr>
        <p:blipFill>
          <a:blip r:embed="rId4"/>
          <a:stretch>
            <a:fillRect/>
          </a:stretch>
        </p:blipFill>
        <p:spPr>
          <a:xfrm>
            <a:off x="3738324" y="1668780"/>
            <a:ext cx="1667351" cy="2964180"/>
          </a:xfrm>
          <a:prstGeom prst="rect">
            <a:avLst/>
          </a:prstGeom>
        </p:spPr>
      </p:pic>
      <p:pic>
        <p:nvPicPr>
          <p:cNvPr id="11" name="Picture 10">
            <a:extLst>
              <a:ext uri="{FF2B5EF4-FFF2-40B4-BE49-F238E27FC236}">
                <a16:creationId xmlns:a16="http://schemas.microsoft.com/office/drawing/2014/main" xmlns="" id="{DDB77587-7D2F-F899-5B13-99A9245C09B0}"/>
              </a:ext>
            </a:extLst>
          </p:cNvPr>
          <p:cNvPicPr>
            <a:picLocks noChangeAspect="1"/>
          </p:cNvPicPr>
          <p:nvPr/>
        </p:nvPicPr>
        <p:blipFill>
          <a:blip r:embed="rId5"/>
          <a:stretch>
            <a:fillRect/>
          </a:stretch>
        </p:blipFill>
        <p:spPr>
          <a:xfrm>
            <a:off x="1237296" y="1668780"/>
            <a:ext cx="1667351" cy="2964180"/>
          </a:xfrm>
          <a:prstGeom prst="rect">
            <a:avLst/>
          </a:prstGeom>
        </p:spPr>
      </p:pic>
    </p:spTree>
    <p:extLst>
      <p:ext uri="{BB962C8B-B14F-4D97-AF65-F5344CB8AC3E}">
        <p14:creationId xmlns:p14="http://schemas.microsoft.com/office/powerpoint/2010/main" xmlns="" val="3420400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13255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23" name="Google Shape;123;p24"/>
          <p:cNvSpPr txBox="1"/>
          <p:nvPr/>
        </p:nvSpPr>
        <p:spPr>
          <a:xfrm>
            <a:off x="417240" y="1110124"/>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Canva 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endParaRPr dirty="0"/>
          </a:p>
        </p:txBody>
      </p:sp>
      <p:sp>
        <p:nvSpPr>
          <p:cNvPr id="124" name="Google Shape;124;p24"/>
          <p:cNvSpPr txBox="1"/>
          <p:nvPr/>
        </p:nvSpPr>
        <p:spPr>
          <a:xfrm>
            <a:off x="766950" y="741539"/>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pic>
        <p:nvPicPr>
          <p:cNvPr id="4" name="Amul pal (2)">
            <a:hlinkClick r:id="" action="ppaction://media"/>
            <a:extLst>
              <a:ext uri="{FF2B5EF4-FFF2-40B4-BE49-F238E27FC236}">
                <a16:creationId xmlns:a16="http://schemas.microsoft.com/office/drawing/2014/main" xmlns="" id="{818AF0C7-3111-2059-1FAF-33FFB1E755D9}"/>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a:stretch>
            <a:fillRect/>
          </a:stretch>
        </p:blipFill>
        <p:spPr>
          <a:xfrm>
            <a:off x="2192559" y="2156830"/>
            <a:ext cx="4883573" cy="2588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A97A06-58C9-D0C0-DEDB-2B200BCAAA2D}"/>
              </a:ext>
            </a:extLst>
          </p:cNvPr>
          <p:cNvSpPr>
            <a:spLocks noGrp="1"/>
          </p:cNvSpPr>
          <p:nvPr>
            <p:ph type="title"/>
          </p:nvPr>
        </p:nvSpPr>
        <p:spPr>
          <a:xfrm>
            <a:off x="450594" y="104775"/>
            <a:ext cx="8242812" cy="684264"/>
          </a:xfrm>
        </p:spPr>
        <p:txBody>
          <a:bodyPr>
            <a:normAutofit/>
          </a:bodyPr>
          <a:lstStyle/>
          <a:p>
            <a:r>
              <a:rPr lang="en-IN" sz="2400" dirty="0"/>
              <a:t>MAKING THE VIDEO FOR AMUL AD</a:t>
            </a:r>
          </a:p>
        </p:txBody>
      </p:sp>
      <p:sp>
        <p:nvSpPr>
          <p:cNvPr id="5" name="TextBox 4">
            <a:extLst>
              <a:ext uri="{FF2B5EF4-FFF2-40B4-BE49-F238E27FC236}">
                <a16:creationId xmlns:a16="http://schemas.microsoft.com/office/drawing/2014/main" xmlns="" id="{C471C351-A238-DDB7-E099-2CB8B39E1EED}"/>
              </a:ext>
            </a:extLst>
          </p:cNvPr>
          <p:cNvSpPr txBox="1"/>
          <p:nvPr/>
        </p:nvSpPr>
        <p:spPr>
          <a:xfrm>
            <a:off x="526553" y="2097651"/>
            <a:ext cx="8090894" cy="2554545"/>
          </a:xfrm>
          <a:prstGeom prst="rect">
            <a:avLst/>
          </a:prstGeom>
          <a:noFill/>
        </p:spPr>
        <p:txBody>
          <a:bodyPr wrap="square">
            <a:spAutoFit/>
          </a:bodyPr>
          <a:lstStyle/>
          <a:p>
            <a:r>
              <a:rPr lang="en-US" b="0" i="0" dirty="0">
                <a:solidFill>
                  <a:srgbClr val="313030"/>
                </a:solidFill>
                <a:effectLst/>
                <a:latin typeface="Graphik"/>
              </a:rPr>
              <a:t>The video production process consists of 3 main steps: </a:t>
            </a:r>
            <a:r>
              <a:rPr lang="en-US" b="1" i="0" dirty="0">
                <a:solidFill>
                  <a:srgbClr val="313030"/>
                </a:solidFill>
                <a:effectLst/>
                <a:latin typeface="Graphik"/>
              </a:rPr>
              <a:t>pre-production</a:t>
            </a:r>
            <a:r>
              <a:rPr lang="en-US" b="0" i="0" dirty="0">
                <a:solidFill>
                  <a:srgbClr val="313030"/>
                </a:solidFill>
                <a:effectLst/>
                <a:latin typeface="Graphik"/>
              </a:rPr>
              <a:t>, which is the planning stage for mapping out your strategy and script for the video, </a:t>
            </a:r>
            <a:r>
              <a:rPr lang="en-US" b="1" i="0" dirty="0">
                <a:solidFill>
                  <a:srgbClr val="313030"/>
                </a:solidFill>
                <a:effectLst/>
                <a:latin typeface="Graphik"/>
              </a:rPr>
              <a:t>production</a:t>
            </a:r>
            <a:r>
              <a:rPr lang="en-US" b="0" i="0" dirty="0">
                <a:solidFill>
                  <a:srgbClr val="313030"/>
                </a:solidFill>
                <a:effectLst/>
                <a:latin typeface="Graphik"/>
              </a:rPr>
              <a:t> is the phase in which the video is shot, and finally </a:t>
            </a:r>
            <a:r>
              <a:rPr lang="en-US" b="1" i="0" dirty="0">
                <a:solidFill>
                  <a:srgbClr val="313030"/>
                </a:solidFill>
                <a:effectLst/>
                <a:latin typeface="Graphik"/>
              </a:rPr>
              <a:t>post-production</a:t>
            </a:r>
            <a:r>
              <a:rPr lang="en-US" b="0" i="0" dirty="0">
                <a:solidFill>
                  <a:srgbClr val="313030"/>
                </a:solidFill>
                <a:effectLst/>
                <a:latin typeface="Graphik"/>
              </a:rPr>
              <a:t>, which involves editing the video, adding music and other effects. Let’s walk through the process step by step.</a:t>
            </a:r>
          </a:p>
          <a:p>
            <a:endParaRPr lang="en-US" dirty="0">
              <a:solidFill>
                <a:srgbClr val="313030"/>
              </a:solidFill>
              <a:latin typeface="Graphik"/>
            </a:endParaRPr>
          </a:p>
          <a:p>
            <a:r>
              <a:rPr lang="en-US" dirty="0">
                <a:solidFill>
                  <a:srgbClr val="313030"/>
                </a:solidFill>
                <a:latin typeface="Graphik"/>
              </a:rPr>
              <a:t>Firstly collect information about  AMUL through official websites of Amul.</a:t>
            </a:r>
          </a:p>
          <a:p>
            <a:r>
              <a:rPr lang="en-US" dirty="0">
                <a:solidFill>
                  <a:srgbClr val="313030"/>
                </a:solidFill>
                <a:latin typeface="Graphik"/>
              </a:rPr>
              <a:t>Secondly collect images and other details about them and ready to plan the process.</a:t>
            </a:r>
          </a:p>
          <a:p>
            <a:r>
              <a:rPr lang="en-US" dirty="0">
                <a:solidFill>
                  <a:srgbClr val="313030"/>
                </a:solidFill>
                <a:latin typeface="Graphik"/>
              </a:rPr>
              <a:t>Thirdly from the collected data ,make the video by using different editing apps, sites.</a:t>
            </a:r>
          </a:p>
          <a:p>
            <a:endParaRPr lang="en-US" sz="2000" dirty="0">
              <a:solidFill>
                <a:srgbClr val="313030"/>
              </a:solidFill>
              <a:latin typeface="Graphik"/>
            </a:endParaRPr>
          </a:p>
          <a:p>
            <a:r>
              <a:rPr lang="en-US" sz="2800" dirty="0">
                <a:solidFill>
                  <a:srgbClr val="313030"/>
                </a:solidFill>
                <a:latin typeface="Graphik"/>
              </a:rPr>
              <a:t> </a:t>
            </a:r>
            <a:endParaRPr lang="en-IN" sz="2800" dirty="0"/>
          </a:p>
        </p:txBody>
      </p:sp>
      <p:pic>
        <p:nvPicPr>
          <p:cNvPr id="1027" name="Picture 3" descr="Increase">
            <a:extLst>
              <a:ext uri="{FF2B5EF4-FFF2-40B4-BE49-F238E27FC236}">
                <a16:creationId xmlns:a16="http://schemas.microsoft.com/office/drawing/2014/main" xmlns="" id="{3DBE17FE-8108-4333-C930-E0E05C6DC7C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xmlns="" id="{4B8CB7BE-2A3A-07F2-2B91-6036746428C7}"/>
              </a:ext>
            </a:extLst>
          </p:cNvPr>
          <p:cNvSpPr txBox="1"/>
          <p:nvPr/>
        </p:nvSpPr>
        <p:spPr>
          <a:xfrm>
            <a:off x="526553" y="1271990"/>
            <a:ext cx="3082895" cy="553998"/>
          </a:xfrm>
          <a:prstGeom prst="rect">
            <a:avLst/>
          </a:prstGeom>
          <a:noFill/>
        </p:spPr>
        <p:txBody>
          <a:bodyPr wrap="none" rtlCol="0">
            <a:spAutoFit/>
          </a:bodyPr>
          <a:lstStyle/>
          <a:p>
            <a:r>
              <a:rPr lang="en-US" b="1" dirty="0">
                <a:solidFill>
                  <a:srgbClr val="202122"/>
                </a:solidFill>
                <a:latin typeface="Arial" panose="020B0604020202020204" pitchFamily="34" charset="0"/>
              </a:rPr>
              <a:t>AMUL AD VIDEO  LINK :</a:t>
            </a:r>
            <a:endParaRPr lang="en-IN" sz="1600" dirty="0">
              <a:hlinkClick r:id="rId3"/>
            </a:endParaRPr>
          </a:p>
          <a:p>
            <a:r>
              <a:rPr lang="en-IN" sz="1600" dirty="0">
                <a:hlinkClick r:id="rId3"/>
              </a:rPr>
              <a:t>https://youtu.be/UuGD53xLKqM</a:t>
            </a:r>
            <a:endParaRPr lang="en-IN" sz="1600" dirty="0"/>
          </a:p>
        </p:txBody>
      </p:sp>
    </p:spTree>
    <p:extLst>
      <p:ext uri="{BB962C8B-B14F-4D97-AF65-F5344CB8AC3E}">
        <p14:creationId xmlns:p14="http://schemas.microsoft.com/office/powerpoint/2010/main" xmlns="" val="3426587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30" name="Google Shape;130;p25"/>
          <p:cNvSpPr txBox="1"/>
          <p:nvPr/>
        </p:nvSpPr>
        <p:spPr>
          <a:xfrm>
            <a:off x="181350" y="2020661"/>
            <a:ext cx="2707452" cy="2339072"/>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r>
              <a:rPr lang="en-GB" dirty="0"/>
              <a:t>Come up with 3 ad campaigns each covering one of the mentioned goals: </a:t>
            </a:r>
            <a:r>
              <a:rPr lang="en-GB" dirty="0">
                <a:solidFill>
                  <a:schemeClr val="dk1"/>
                </a:solidFill>
              </a:rPr>
              <a:t>brand awareness, driving website traffic, or generating leads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31" name="Google Shape;131;p25"/>
          <p:cNvSpPr txBox="1"/>
          <p:nvPr/>
        </p:nvSpPr>
        <p:spPr>
          <a:xfrm>
            <a:off x="331872" y="107168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pic>
        <p:nvPicPr>
          <p:cNvPr id="5" name="Picture 4">
            <a:extLst>
              <a:ext uri="{FF2B5EF4-FFF2-40B4-BE49-F238E27FC236}">
                <a16:creationId xmlns:a16="http://schemas.microsoft.com/office/drawing/2014/main" xmlns="" id="{9196B0A5-B693-7F8B-014F-D698C49DC9DE}"/>
              </a:ext>
            </a:extLst>
          </p:cNvPr>
          <p:cNvPicPr>
            <a:picLocks noChangeAspect="1"/>
          </p:cNvPicPr>
          <p:nvPr/>
        </p:nvPicPr>
        <p:blipFill>
          <a:blip r:embed="rId3"/>
          <a:stretch>
            <a:fillRect/>
          </a:stretch>
        </p:blipFill>
        <p:spPr>
          <a:xfrm>
            <a:off x="4845381" y="1627834"/>
            <a:ext cx="1693245" cy="3188107"/>
          </a:xfrm>
          <a:prstGeom prst="rect">
            <a:avLst/>
          </a:prstGeom>
        </p:spPr>
      </p:pic>
      <p:pic>
        <p:nvPicPr>
          <p:cNvPr id="2050" name="Picture 2" descr="C:\Users\HP\Downloads\WhatsApp Image 2023-07-22 at 11.50.33 AM.jpeg"/>
          <p:cNvPicPr>
            <a:picLocks noChangeAspect="1" noChangeArrowheads="1"/>
          </p:cNvPicPr>
          <p:nvPr/>
        </p:nvPicPr>
        <p:blipFill>
          <a:blip r:embed="rId4"/>
          <a:srcRect/>
          <a:stretch>
            <a:fillRect/>
          </a:stretch>
        </p:blipFill>
        <p:spPr bwMode="auto">
          <a:xfrm>
            <a:off x="6806045" y="1569027"/>
            <a:ext cx="2068225" cy="3325091"/>
          </a:xfrm>
          <a:prstGeom prst="rect">
            <a:avLst/>
          </a:prstGeom>
          <a:noFill/>
        </p:spPr>
      </p:pic>
      <p:pic>
        <p:nvPicPr>
          <p:cNvPr id="2053" name="Picture 5" descr="C:\Users\HP\Downloads\WhatsApp Image 2023-07-22 at 12.04.15 PM.jpeg"/>
          <p:cNvPicPr>
            <a:picLocks noChangeAspect="1" noChangeArrowheads="1"/>
          </p:cNvPicPr>
          <p:nvPr/>
        </p:nvPicPr>
        <p:blipFill>
          <a:blip r:embed="rId5"/>
          <a:srcRect/>
          <a:stretch>
            <a:fillRect/>
          </a:stretch>
        </p:blipFill>
        <p:spPr bwMode="auto">
          <a:xfrm>
            <a:off x="2795156" y="1631374"/>
            <a:ext cx="1901536" cy="303414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181350" y="795648"/>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37" name="Google Shape;137;p26"/>
          <p:cNvSpPr txBox="1"/>
          <p:nvPr/>
        </p:nvSpPr>
        <p:spPr>
          <a:xfrm>
            <a:off x="478200" y="1978280"/>
            <a:ext cx="8187600" cy="1693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For every campaign clearly define:</a:t>
            </a:r>
            <a:endParaRPr b="1" dirty="0"/>
          </a:p>
          <a:p>
            <a:pPr marL="457200" lvl="0" indent="-317500" algn="l" rtl="0">
              <a:spcBef>
                <a:spcPts val="0"/>
              </a:spcBef>
              <a:spcAft>
                <a:spcPts val="0"/>
              </a:spcAft>
              <a:buSzPts val="1400"/>
              <a:buChar char="●"/>
            </a:pPr>
            <a:r>
              <a:rPr lang="en-GB" b="1" dirty="0"/>
              <a:t>Advertising Goals:</a:t>
            </a:r>
            <a:r>
              <a:rPr lang="en-GB" dirty="0"/>
              <a:t> increasing brand awareness, driving website traffic, or generating leads.</a:t>
            </a:r>
            <a:endParaRPr dirty="0"/>
          </a:p>
          <a:p>
            <a:pPr marL="457200" lvl="0" indent="-317500" algn="l" rtl="0">
              <a:spcBef>
                <a:spcPts val="0"/>
              </a:spcBef>
              <a:spcAft>
                <a:spcPts val="0"/>
              </a:spcAft>
              <a:buSzPts val="1400"/>
              <a:buChar char="●"/>
            </a:pPr>
            <a:r>
              <a:rPr lang="en-GB" b="1" dirty="0"/>
              <a:t>Audience Targeting:</a:t>
            </a:r>
            <a:r>
              <a:rPr lang="en-GB" dirty="0"/>
              <a:t> Define the target audience for the ad campaigns based on demographics, interests, and </a:t>
            </a:r>
            <a:r>
              <a:rPr lang="en-GB" dirty="0" err="1"/>
              <a:t>behavior</a:t>
            </a:r>
            <a:r>
              <a:rPr lang="en-GB" dirty="0"/>
              <a:t>.</a:t>
            </a:r>
            <a:endParaRPr dirty="0"/>
          </a:p>
          <a:p>
            <a:pPr marL="457200" lvl="0" indent="-317500" algn="l" rtl="0">
              <a:spcBef>
                <a:spcPts val="0"/>
              </a:spcBef>
              <a:spcAft>
                <a:spcPts val="0"/>
              </a:spcAft>
              <a:buSzPts val="1400"/>
              <a:buChar char="●"/>
            </a:pPr>
            <a:r>
              <a:rPr lang="en-GB" b="1" dirty="0"/>
              <a:t>Ad Creation:</a:t>
            </a:r>
            <a:r>
              <a:rPr lang="en-GB" dirty="0"/>
              <a:t> Create visually appealing ad creatives, compelling ad copy and relevant call-to-action.</a:t>
            </a:r>
            <a:endParaRPr dirty="0"/>
          </a:p>
          <a:p>
            <a:pPr marL="457200" lvl="0" indent="0" algn="l" rtl="0">
              <a:spcBef>
                <a:spcPts val="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43" name="Google Shape;143;p27"/>
          <p:cNvSpPr txBox="1"/>
          <p:nvPr/>
        </p:nvSpPr>
        <p:spPr>
          <a:xfrm>
            <a:off x="0" y="1392383"/>
            <a:ext cx="6764482" cy="3847177"/>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for email marketing:</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2 email ad campaigns with the mentioned goals: </a:t>
            </a:r>
            <a:r>
              <a:rPr lang="en-GB" dirty="0">
                <a:solidFill>
                  <a:schemeClr val="dk1"/>
                </a:solidFill>
              </a:rPr>
              <a:t>brand awareness &amp; generating </a:t>
            </a:r>
            <a:r>
              <a:rPr lang="en-GB" dirty="0" smtClean="0">
                <a:solidFill>
                  <a:schemeClr val="dk1"/>
                </a:solidFill>
              </a:rPr>
              <a:t>leas</a:t>
            </a:r>
          </a:p>
          <a:p>
            <a:pPr marL="457200" lvl="0" indent="0" algn="l" rtl="0">
              <a:spcBef>
                <a:spcPts val="0"/>
              </a:spcBef>
              <a:spcAft>
                <a:spcPts val="0"/>
              </a:spcAft>
              <a:buNone/>
            </a:pPr>
            <a:r>
              <a:rPr lang="en-GB" b="1" dirty="0" smtClean="0">
                <a:solidFill>
                  <a:schemeClr val="dk1"/>
                </a:solidFill>
              </a:rPr>
              <a:t>Brand </a:t>
            </a:r>
            <a:r>
              <a:rPr lang="en-GB" b="1" dirty="0" err="1" smtClean="0">
                <a:solidFill>
                  <a:schemeClr val="dk1"/>
                </a:solidFill>
              </a:rPr>
              <a:t>awarness</a:t>
            </a:r>
            <a:r>
              <a:rPr lang="en-GB" b="1" dirty="0" smtClean="0">
                <a:solidFill>
                  <a:schemeClr val="dk1"/>
                </a:solidFill>
              </a:rPr>
              <a:t> for AMUL:</a:t>
            </a: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dirty="0" smtClean="0">
              <a:solidFill>
                <a:schemeClr val="dk1"/>
              </a:solidFill>
            </a:endParaRPr>
          </a:p>
          <a:p>
            <a:pPr marL="457200" lvl="0" indent="0" algn="l" rtl="0">
              <a:spcBef>
                <a:spcPts val="0"/>
              </a:spcBef>
              <a:spcAft>
                <a:spcPts val="0"/>
              </a:spcAft>
              <a:buNone/>
            </a:pPr>
            <a:r>
              <a:rPr lang="en-GB" dirty="0" smtClean="0">
                <a:solidFill>
                  <a:schemeClr val="dk1"/>
                </a:solidFill>
              </a:rPr>
              <a:t>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44" name="Google Shape;144;p27"/>
          <p:cNvSpPr txBox="1"/>
          <p:nvPr/>
        </p:nvSpPr>
        <p:spPr>
          <a:xfrm>
            <a:off x="766950" y="91274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Campaigns</a:t>
            </a:r>
            <a:endParaRPr sz="2100" b="1" dirty="0">
              <a:solidFill>
                <a:srgbClr val="434343"/>
              </a:solidFill>
            </a:endParaRPr>
          </a:p>
          <a:p>
            <a:pPr marL="0" lvl="0" indent="0" algn="l" rtl="0">
              <a:spcBef>
                <a:spcPts val="0"/>
              </a:spcBef>
              <a:spcAft>
                <a:spcPts val="0"/>
              </a:spcAft>
              <a:buNone/>
            </a:pPr>
            <a:endParaRPr sz="1900" dirty="0"/>
          </a:p>
        </p:txBody>
      </p:sp>
      <p:pic>
        <p:nvPicPr>
          <p:cNvPr id="3" name="Picture 2">
            <a:extLst>
              <a:ext uri="{FF2B5EF4-FFF2-40B4-BE49-F238E27FC236}">
                <a16:creationId xmlns:a16="http://schemas.microsoft.com/office/drawing/2014/main" xmlns="" id="{F68C2243-EB5B-8410-D399-4543201480AB}"/>
              </a:ext>
            </a:extLst>
          </p:cNvPr>
          <p:cNvPicPr>
            <a:picLocks noChangeAspect="1"/>
          </p:cNvPicPr>
          <p:nvPr/>
        </p:nvPicPr>
        <p:blipFill>
          <a:blip r:embed="rId3"/>
          <a:stretch>
            <a:fillRect/>
          </a:stretch>
        </p:blipFill>
        <p:spPr>
          <a:xfrm>
            <a:off x="6815767" y="893617"/>
            <a:ext cx="2068460" cy="3616037"/>
          </a:xfrm>
          <a:prstGeom prst="rect">
            <a:avLst/>
          </a:prstGeom>
        </p:spPr>
      </p:pic>
      <p:sp>
        <p:nvSpPr>
          <p:cNvPr id="6" name="Rectangle 5"/>
          <p:cNvSpPr/>
          <p:nvPr/>
        </p:nvSpPr>
        <p:spPr>
          <a:xfrm>
            <a:off x="550718" y="2504208"/>
            <a:ext cx="4862945" cy="1600438"/>
          </a:xfrm>
          <a:prstGeom prst="rect">
            <a:avLst/>
          </a:prstGeom>
        </p:spPr>
        <p:txBody>
          <a:bodyPr wrap="square">
            <a:spAutoFit/>
          </a:bodyPr>
          <a:lstStyle/>
          <a:p>
            <a:r>
              <a:rPr lang="en-US" dirty="0" err="1" smtClean="0"/>
              <a:t>Amul</a:t>
            </a:r>
            <a:r>
              <a:rPr lang="en-US" dirty="0" smtClean="0"/>
              <a:t> is one of India's most renowned dairy brands, known for its high-quality dairy products. </a:t>
            </a:r>
          </a:p>
          <a:p>
            <a:endParaRPr lang="en-US" dirty="0" smtClean="0"/>
          </a:p>
          <a:p>
            <a:r>
              <a:rPr lang="en-US" dirty="0" smtClean="0"/>
              <a:t>Ensure that the </a:t>
            </a:r>
            <a:r>
              <a:rPr lang="en-US" dirty="0" err="1" smtClean="0"/>
              <a:t>Amul</a:t>
            </a:r>
            <a:r>
              <a:rPr lang="en-US" dirty="0" smtClean="0"/>
              <a:t> brand logo, tagline ("The Taste of India"), and brand colors are consistently used across all marketing materials, packaging, and communication channels.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3227" y="568575"/>
            <a:ext cx="7408718" cy="3323987"/>
          </a:xfrm>
          <a:prstGeom prst="rect">
            <a:avLst/>
          </a:prstGeom>
        </p:spPr>
        <p:txBody>
          <a:bodyPr wrap="square">
            <a:spAutoFit/>
          </a:bodyPr>
          <a:lstStyle/>
          <a:p>
            <a:r>
              <a:rPr lang="en-US" b="1" dirty="0" smtClean="0"/>
              <a:t>Lead generation for </a:t>
            </a:r>
            <a:r>
              <a:rPr lang="en-US" b="1" dirty="0" err="1" smtClean="0"/>
              <a:t>Amul</a:t>
            </a:r>
            <a:r>
              <a:rPr lang="en-US" b="1" dirty="0" smtClean="0"/>
              <a:t> products:</a:t>
            </a:r>
          </a:p>
          <a:p>
            <a:endParaRPr lang="en-US" b="1" dirty="0" smtClean="0"/>
          </a:p>
          <a:p>
            <a:r>
              <a:rPr lang="en-US" dirty="0" smtClean="0"/>
              <a:t>lead generations for </a:t>
            </a:r>
            <a:r>
              <a:rPr lang="en-US" dirty="0" err="1" smtClean="0"/>
              <a:t>amul</a:t>
            </a:r>
            <a:r>
              <a:rPr lang="en-US" dirty="0" smtClean="0"/>
              <a:t> products</a:t>
            </a:r>
            <a:r>
              <a:rPr lang="en-US" b="1" dirty="0" smtClean="0"/>
              <a:t> </a:t>
            </a:r>
            <a:r>
              <a:rPr lang="en-US" dirty="0" smtClean="0"/>
              <a:t>involves identifying and attracting potential customers who have expressed interest in or shown a need for </a:t>
            </a:r>
            <a:r>
              <a:rPr lang="en-US" dirty="0" err="1" smtClean="0"/>
              <a:t>Amul's</a:t>
            </a:r>
            <a:r>
              <a:rPr lang="en-US" dirty="0" smtClean="0"/>
              <a:t> dairy products. Here are some effective lead generation strategies for </a:t>
            </a:r>
            <a:r>
              <a:rPr lang="en-US" dirty="0" err="1" smtClean="0"/>
              <a:t>Amul</a:t>
            </a:r>
            <a:r>
              <a:rPr lang="en-US" dirty="0" smtClean="0"/>
              <a:t>:</a:t>
            </a:r>
          </a:p>
          <a:p>
            <a:r>
              <a:rPr lang="en-US" dirty="0" smtClean="0"/>
              <a:t>Online Advertising: Utilize online a</a:t>
            </a:r>
          </a:p>
          <a:p>
            <a:r>
              <a:rPr lang="en-US" dirty="0" err="1" smtClean="0"/>
              <a:t>dvertising</a:t>
            </a:r>
            <a:r>
              <a:rPr lang="en-US" dirty="0" smtClean="0"/>
              <a:t> platforms such as Google Ads and social media ads to target specific demographics and regions. Create engaging ad content that highlights the benefits and uniqueness of </a:t>
            </a:r>
            <a:r>
              <a:rPr lang="en-US" dirty="0" err="1" smtClean="0"/>
              <a:t>Amul</a:t>
            </a:r>
            <a:r>
              <a:rPr lang="en-US" dirty="0" smtClean="0"/>
              <a:t> products.</a:t>
            </a:r>
          </a:p>
          <a:p>
            <a:r>
              <a:rPr lang="en-US" dirty="0" smtClean="0"/>
              <a:t>Content Marketing: Develop high-quality and informative content related to dairy products, nutrition, and cooking using </a:t>
            </a:r>
            <a:r>
              <a:rPr lang="en-US" dirty="0" err="1" smtClean="0"/>
              <a:t>Amul</a:t>
            </a:r>
            <a:r>
              <a:rPr lang="en-US" dirty="0" smtClean="0"/>
              <a:t> products. This can include blog posts, videos, recipes, and </a:t>
            </a:r>
            <a:r>
              <a:rPr lang="en-US" dirty="0" err="1" smtClean="0"/>
              <a:t>infographics</a:t>
            </a:r>
            <a:r>
              <a:rPr lang="en-US" dirty="0" smtClean="0"/>
              <a:t> to attract and engage potential customers.</a:t>
            </a:r>
          </a:p>
          <a:p>
            <a:r>
              <a:rPr lang="en-US" dirty="0" smtClean="0"/>
              <a:t>Social Media Marketing: Leverage social media platforms to create a strong presence and engage with the audience. Share valuable content, respond to comments and messages promptly, and run contests or giveaways to encourage participation.</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465613" y="196102"/>
            <a:ext cx="7610100" cy="114105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pPr marL="0" lvl="0" indent="0" algn="l" rtl="0">
              <a:spcBef>
                <a:spcPts val="0"/>
              </a:spcBef>
              <a:spcAft>
                <a:spcPts val="0"/>
              </a:spcAft>
              <a:buNone/>
            </a:pPr>
            <a:r>
              <a:rPr lang="en-GB" sz="1900" dirty="0"/>
              <a:t>(insert emailer image)</a:t>
            </a:r>
          </a:p>
          <a:p>
            <a:pPr marL="0" lvl="0" indent="0" algn="l" rtl="0">
              <a:spcBef>
                <a:spcPts val="0"/>
              </a:spcBef>
              <a:spcAft>
                <a:spcPts val="0"/>
              </a:spcAft>
              <a:buNone/>
            </a:pPr>
            <a:endParaRPr sz="1900" dirty="0"/>
          </a:p>
        </p:txBody>
      </p:sp>
      <p:pic>
        <p:nvPicPr>
          <p:cNvPr id="1028" name="Picture 4" descr="C:\Users\HP\Downloads\WhatsApp Image 2023-07-22 at 12.11.57 PM.jpeg"/>
          <p:cNvPicPr>
            <a:picLocks noChangeAspect="1" noChangeArrowheads="1"/>
          </p:cNvPicPr>
          <p:nvPr/>
        </p:nvPicPr>
        <p:blipFill>
          <a:blip r:embed="rId3"/>
          <a:srcRect/>
          <a:stretch>
            <a:fillRect/>
          </a:stretch>
        </p:blipFill>
        <p:spPr bwMode="auto">
          <a:xfrm>
            <a:off x="5850081" y="228600"/>
            <a:ext cx="2753591" cy="4665518"/>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707957" y="204818"/>
            <a:ext cx="7610100" cy="114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a:p>
            <a:pPr marL="0" lvl="0" indent="0" algn="l" rtl="0">
              <a:spcBef>
                <a:spcPts val="0"/>
              </a:spcBef>
              <a:spcAft>
                <a:spcPts val="0"/>
              </a:spcAft>
              <a:buClr>
                <a:schemeClr val="dk1"/>
              </a:buClr>
              <a:buSzPts val="1100"/>
              <a:buFont typeface="Arial"/>
              <a:buNone/>
            </a:pPr>
            <a:r>
              <a:rPr lang="en-GB" sz="1900" dirty="0">
                <a:solidFill>
                  <a:schemeClr val="dk1"/>
                </a:solidFill>
              </a:rPr>
              <a:t>(insert emailer image)</a:t>
            </a:r>
            <a:endParaRPr sz="1900" dirty="0">
              <a:solidFill>
                <a:schemeClr val="dk1"/>
              </a:solidFill>
            </a:endParaRPr>
          </a:p>
          <a:p>
            <a:pPr marL="0" lvl="0" indent="0" algn="l" rtl="0">
              <a:spcBef>
                <a:spcPts val="0"/>
              </a:spcBef>
              <a:spcAft>
                <a:spcPts val="0"/>
              </a:spcAft>
              <a:buNone/>
            </a:pPr>
            <a:endParaRPr sz="1900" dirty="0"/>
          </a:p>
        </p:txBody>
      </p:sp>
      <p:pic>
        <p:nvPicPr>
          <p:cNvPr id="3074" name="Picture 2" descr="C:\Users\HP\Downloads\WhatsApp Image 2023-07-22 at 12.11.32 PM.jpeg"/>
          <p:cNvPicPr>
            <a:picLocks noChangeAspect="1" noChangeArrowheads="1"/>
          </p:cNvPicPr>
          <p:nvPr/>
        </p:nvPicPr>
        <p:blipFill>
          <a:blip r:embed="rId3"/>
          <a:srcRect/>
          <a:stretch>
            <a:fillRect/>
          </a:stretch>
        </p:blipFill>
        <p:spPr bwMode="auto">
          <a:xfrm>
            <a:off x="6161809" y="197427"/>
            <a:ext cx="2670464" cy="4696691"/>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5A684-3001-1E14-0D3D-EF444FC13DE0}"/>
              </a:ext>
            </a:extLst>
          </p:cNvPr>
          <p:cNvSpPr>
            <a:spLocks noGrp="1"/>
          </p:cNvSpPr>
          <p:nvPr>
            <p:ph type="title"/>
          </p:nvPr>
        </p:nvSpPr>
        <p:spPr>
          <a:xfrm>
            <a:off x="319466" y="2571750"/>
            <a:ext cx="8520600" cy="314220"/>
          </a:xfrm>
        </p:spPr>
        <p:txBody>
          <a:bodyPr>
            <a:noAutofit/>
          </a:bodyPr>
          <a:lstStyle/>
          <a:p>
            <a:pPr lvl="0" algn="l"/>
            <a:r>
              <a:rPr lang="en-US" sz="1200" b="1" dirty="0"/>
              <a:t/>
            </a:r>
            <a:br>
              <a:rPr lang="en-US" sz="1200" b="1" dirty="0"/>
            </a:br>
            <a:r>
              <a:rPr lang="en-US" sz="1200" b="1" dirty="0"/>
              <a:t/>
            </a:r>
            <a:br>
              <a:rPr lang="en-US" sz="1200" b="1" dirty="0"/>
            </a:br>
            <a:r>
              <a:rPr lang="en-US" sz="1600" b="1" dirty="0"/>
              <a:t>Mission/Values</a:t>
            </a:r>
            <a:r>
              <a:rPr lang="en-US" sz="1600" dirty="0"/>
              <a:t> :</a:t>
            </a:r>
            <a:r>
              <a:rPr lang="en-US" sz="1600" b="1" dirty="0"/>
              <a:t>:</a:t>
            </a:r>
            <a:r>
              <a:rPr lang="en-US" sz="1200" b="1" dirty="0"/>
              <a:t/>
            </a:r>
            <a:br>
              <a:rPr lang="en-US" sz="1200" b="1" dirty="0"/>
            </a:br>
            <a:r>
              <a:rPr lang="en-US" sz="1200" b="1" dirty="0"/>
              <a:t/>
            </a:r>
            <a:br>
              <a:rPr lang="en-US" sz="1200" b="1" dirty="0"/>
            </a:br>
            <a:r>
              <a:rPr lang="en-US" sz="1400" dirty="0"/>
              <a:t>Amul's mission revolves around providing consumers with high-quality dairy products that meet their nutritional needs. They strive to maintain the quality of their products throughout the supply chain, from sourcing milk to delivering the final product to customers</a:t>
            </a:r>
            <a:r>
              <a:rPr lang="en-US" sz="1400" b="1" dirty="0"/>
              <a:t>.</a:t>
            </a:r>
            <a:br>
              <a:rPr lang="en-US" sz="1400" b="1" dirty="0"/>
            </a:br>
            <a:r>
              <a:rPr lang="en-US" sz="1200" b="1" dirty="0"/>
              <a:t/>
            </a:r>
            <a:br>
              <a:rPr lang="en-US" sz="1200" b="1" dirty="0"/>
            </a:br>
            <a:r>
              <a:rPr lang="en-US" sz="1600" b="1" dirty="0"/>
              <a:t>USP: Unique Selling Propositions</a:t>
            </a:r>
            <a:br>
              <a:rPr lang="en-US" sz="1600" b="1" dirty="0"/>
            </a:br>
            <a:r>
              <a:rPr lang="en-US" sz="1200" b="1" dirty="0"/>
              <a:t/>
            </a:r>
            <a:br>
              <a:rPr lang="en-US" sz="1200" b="1" dirty="0"/>
            </a:br>
            <a:r>
              <a:rPr lang="en-US" sz="1400" dirty="0"/>
              <a:t>Amul offers a diverse range of dairy products, including milk, butter, cheese, yogurt, ice cream, and more. Their extensive portfolio caters to the varied preferences of consumers, allowing them to choose from a wide selection of dairy products under a single brand.. Their focus on affordability without compromising on quality has made them a popular choice for consumers across different segments</a:t>
            </a:r>
            <a:r>
              <a:rPr lang="en-US" sz="1200" dirty="0"/>
              <a:t>.</a:t>
            </a:r>
            <a:br>
              <a:rPr lang="en-US" sz="1200" dirty="0"/>
            </a:br>
            <a:r>
              <a:rPr lang="en-US" sz="1400" dirty="0"/>
              <a:t>Amul's Unique Selling Proposition (USP) lies in its strong commitment to quality, taste, and social responsibility, making it a beloved and trusted brand among consumers</a:t>
            </a:r>
            <a:r>
              <a:rPr lang="en-US" sz="1200" dirty="0"/>
              <a:t/>
            </a:r>
            <a:br>
              <a:rPr lang="en-US" sz="1200" dirty="0"/>
            </a:br>
            <a:endParaRPr lang="en-IN" sz="1200" dirty="0"/>
          </a:p>
        </p:txBody>
      </p:sp>
      <p:sp>
        <p:nvSpPr>
          <p:cNvPr id="3" name="TextBox 2">
            <a:extLst>
              <a:ext uri="{FF2B5EF4-FFF2-40B4-BE49-F238E27FC236}">
                <a16:creationId xmlns:a16="http://schemas.microsoft.com/office/drawing/2014/main" xmlns="" id="{A8631626-0D2C-2EB0-2564-26549984D0E5}"/>
              </a:ext>
            </a:extLst>
          </p:cNvPr>
          <p:cNvSpPr txBox="1"/>
          <p:nvPr/>
        </p:nvSpPr>
        <p:spPr>
          <a:xfrm>
            <a:off x="373380" y="449580"/>
            <a:ext cx="8276820" cy="944874"/>
          </a:xfrm>
          <a:prstGeom prst="rect">
            <a:avLst/>
          </a:prstGeom>
          <a:noFill/>
        </p:spPr>
        <p:txBody>
          <a:bodyPr wrap="square" rtlCol="0">
            <a:spAutoFit/>
          </a:bodyPr>
          <a:lstStyle/>
          <a:p>
            <a:pPr marL="0" lvl="0" indent="0" algn="ctr" rtl="0">
              <a:lnSpc>
                <a:spcPct val="115000"/>
              </a:lnSpc>
              <a:spcBef>
                <a:spcPts val="0"/>
              </a:spcBef>
              <a:spcAft>
                <a:spcPts val="0"/>
              </a:spcAft>
              <a:buNone/>
            </a:pPr>
            <a:r>
              <a:rPr lang="en-GB" sz="1800" b="1" dirty="0">
                <a:solidFill>
                  <a:srgbClr val="434343"/>
                </a:solidFill>
              </a:rPr>
              <a:t>Part 1: Brand study, Competitor Analysis &amp; Buyer’s/Audience’s Persona</a:t>
            </a:r>
          </a:p>
          <a:p>
            <a:pPr marL="0" lvl="0" indent="0" algn="ctr" rtl="0">
              <a:lnSpc>
                <a:spcPct val="115000"/>
              </a:lnSpc>
              <a:spcBef>
                <a:spcPts val="0"/>
              </a:spcBef>
              <a:spcAft>
                <a:spcPts val="0"/>
              </a:spcAft>
              <a:buNone/>
            </a:pPr>
            <a:r>
              <a:rPr lang="en-GB" sz="1800" dirty="0">
                <a:solidFill>
                  <a:srgbClr val="434343"/>
                </a:solidFill>
              </a:rPr>
              <a:t>Company/topic for project: AMUL</a:t>
            </a:r>
          </a:p>
          <a:p>
            <a:endParaRPr lang="en-IN" dirty="0"/>
          </a:p>
        </p:txBody>
      </p:sp>
    </p:spTree>
    <p:extLst>
      <p:ext uri="{BB962C8B-B14F-4D97-AF65-F5344CB8AC3E}">
        <p14:creationId xmlns:p14="http://schemas.microsoft.com/office/powerpoint/2010/main" xmlns="" val="3953456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a:t>
            </a:r>
            <a:endParaRPr b="1">
              <a:solidFill>
                <a:srgbClr val="434343"/>
              </a:solidFill>
            </a:endParaRPr>
          </a:p>
          <a:p>
            <a:pPr marL="0" lvl="0" indent="0" algn="ctr" rtl="0">
              <a:lnSpc>
                <a:spcPct val="115000"/>
              </a:lnSpc>
              <a:spcBef>
                <a:spcPts val="0"/>
              </a:spcBef>
              <a:spcAft>
                <a:spcPts val="0"/>
              </a:spcAft>
              <a:buNone/>
            </a:pPr>
            <a:r>
              <a:rPr lang="en-GB" b="1">
                <a:solidFill>
                  <a:srgbClr val="434343"/>
                </a:solidFill>
              </a:rPr>
              <a:t>Editing, Ad Campaigns over Social Media and Email Ideation and Creation) </a:t>
            </a:r>
            <a:endParaRPr/>
          </a:p>
        </p:txBody>
      </p:sp>
      <p:sp>
        <p:nvSpPr>
          <p:cNvPr id="160" name="Google Shape;160;p30"/>
          <p:cNvSpPr txBox="1"/>
          <p:nvPr/>
        </p:nvSpPr>
        <p:spPr>
          <a:xfrm>
            <a:off x="352838" y="971700"/>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curation process, discussing the challenges faced and lessons learned.</a:t>
            </a:r>
            <a:endParaRPr dirty="0"/>
          </a:p>
          <a:p>
            <a:pPr marL="45720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xmlns="" id="{DF401A7F-71F0-53AA-81B7-EB41059323C9}"/>
              </a:ext>
            </a:extLst>
          </p:cNvPr>
          <p:cNvSpPr txBox="1"/>
          <p:nvPr/>
        </p:nvSpPr>
        <p:spPr>
          <a:xfrm>
            <a:off x="352838" y="1829897"/>
            <a:ext cx="8187600" cy="3108543"/>
          </a:xfrm>
          <a:prstGeom prst="rect">
            <a:avLst/>
          </a:prstGeom>
          <a:noFill/>
        </p:spPr>
        <p:txBody>
          <a:bodyPr wrap="square">
            <a:spAutoFit/>
          </a:bodyPr>
          <a:lstStyle/>
          <a:p>
            <a:r>
              <a:rPr lang="en-US" sz="1400" b="1" dirty="0"/>
              <a:t>Content Creation:</a:t>
            </a:r>
          </a:p>
          <a:p>
            <a:r>
              <a:rPr lang="en-US" sz="1400" dirty="0"/>
              <a:t/>
            </a:r>
            <a:br>
              <a:rPr lang="en-US" sz="1400" dirty="0"/>
            </a:br>
            <a:r>
              <a:rPr lang="en-US" sz="1400" dirty="0"/>
              <a:t>Content creation involves producing original material such as articles, videos, graphics, or social media posts to engage with the target audience and promote the brand. The process includes brainstorming ideas, researching topics, writing or designing the content, and optimizing it for distribution.</a:t>
            </a:r>
            <a:br>
              <a:rPr lang="en-US" sz="1400" dirty="0"/>
            </a:br>
            <a:r>
              <a:rPr lang="en-US" sz="1400" b="1" dirty="0"/>
              <a:t/>
            </a:r>
            <a:br>
              <a:rPr lang="en-US" sz="1400" b="1" dirty="0"/>
            </a:br>
            <a:r>
              <a:rPr lang="en-US" sz="1400" b="1" dirty="0"/>
              <a:t>Challenges Faced in Content Creation:</a:t>
            </a:r>
            <a:r>
              <a:rPr lang="en-US" sz="1400" dirty="0"/>
              <a:t/>
            </a:r>
            <a:br>
              <a:rPr lang="en-US" sz="1400" dirty="0"/>
            </a:br>
            <a:r>
              <a:rPr lang="en-US" sz="1400" dirty="0"/>
              <a:t/>
            </a:r>
            <a:br>
              <a:rPr lang="en-US" sz="1400" dirty="0"/>
            </a:br>
            <a:r>
              <a:rPr lang="en-US" dirty="0" smtClean="0"/>
              <a:t>Inventiveness: Thinking of new and engaging thoughts can be testing, particularly while making content on an ordinary basis.</a:t>
            </a:r>
            <a:br>
              <a:rPr lang="en-US" dirty="0" smtClean="0"/>
            </a:br>
            <a:r>
              <a:rPr lang="en-US" dirty="0" smtClean="0"/>
              <a:t/>
            </a:r>
            <a:br>
              <a:rPr lang="en-US" dirty="0" smtClean="0"/>
            </a:br>
            <a:r>
              <a:rPr lang="en-US" dirty="0" smtClean="0"/>
              <a:t>Time The executives: Creating top notch content inside close cutoff times can be troublesome, particularly in the event that there are different undertakings to deal with.</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642E0-E56B-3C18-2365-BE4FA6A29927}"/>
              </a:ext>
            </a:extLst>
          </p:cNvPr>
          <p:cNvSpPr>
            <a:spLocks noGrp="1"/>
          </p:cNvSpPr>
          <p:nvPr>
            <p:ph type="title"/>
          </p:nvPr>
        </p:nvSpPr>
        <p:spPr>
          <a:xfrm>
            <a:off x="301309" y="1"/>
            <a:ext cx="8520600" cy="4292116"/>
          </a:xfrm>
        </p:spPr>
        <p:txBody>
          <a:bodyPr>
            <a:noAutofit/>
          </a:bodyPr>
          <a:lstStyle/>
          <a:p>
            <a:pPr algn="l"/>
            <a:r>
              <a:rPr lang="en-US" sz="1400" dirty="0"/>
              <a:t/>
            </a:r>
            <a:br>
              <a:rPr lang="en-US" sz="1400" dirty="0"/>
            </a:br>
            <a:r>
              <a:rPr lang="en-US" sz="1400" dirty="0"/>
              <a:t/>
            </a:r>
            <a:br>
              <a:rPr lang="en-US" sz="1400" dirty="0"/>
            </a:br>
            <a:r>
              <a:rPr lang="en-US" sz="1400" dirty="0"/>
              <a:t>Relevance: Ensuring the content remains relevant and resonates with the audience's interests and needs requires continuous attention.</a:t>
            </a:r>
            <a:br>
              <a:rPr lang="en-US" sz="1400" dirty="0"/>
            </a:br>
            <a:r>
              <a:rPr lang="en-US" sz="1400" dirty="0"/>
              <a:t/>
            </a:r>
            <a:br>
              <a:rPr lang="en-US" sz="1400" dirty="0"/>
            </a:br>
            <a:r>
              <a:rPr lang="en-US" sz="1400" dirty="0"/>
              <a:t/>
            </a:r>
            <a:br>
              <a:rPr lang="en-US" sz="1400" dirty="0"/>
            </a:br>
            <a:r>
              <a:rPr lang="en-US" sz="1400" b="1" dirty="0"/>
              <a:t>Lessons Learned in Content Creation:</a:t>
            </a:r>
            <a:r>
              <a:rPr lang="en-US" sz="1400" dirty="0"/>
              <a:t/>
            </a:r>
            <a:br>
              <a:rPr lang="en-US" sz="1400" dirty="0"/>
            </a:br>
            <a:r>
              <a:rPr lang="en-US" sz="1400" dirty="0"/>
              <a:t/>
            </a:r>
            <a:br>
              <a:rPr lang="en-US" sz="1400" dirty="0"/>
            </a:br>
            <a:r>
              <a:rPr lang="en-US" sz="1400" dirty="0" smtClean="0"/>
              <a:t> Crowd Getting it: Understanding the ideal interest group's inclinations, trouble spots, and interests makes content that requests to them.</a:t>
            </a:r>
            <a:br>
              <a:rPr lang="en-US" sz="1400" dirty="0" smtClean="0"/>
            </a:br>
            <a:r>
              <a:rPr lang="en-US" sz="1400" dirty="0" smtClean="0"/>
              <a:t/>
            </a:r>
            <a:br>
              <a:rPr lang="en-US" sz="1400" dirty="0" smtClean="0"/>
            </a:br>
            <a:r>
              <a:rPr lang="en-US" sz="1400" dirty="0" smtClean="0"/>
              <a:t>Quality Over Amount: Zeroing in on delivering significant and very much created content is a higher priority than delivering a huge volume of fair content.</a:t>
            </a:r>
            <a:br>
              <a:rPr lang="en-US" sz="1400" dirty="0" smtClean="0"/>
            </a:br>
            <a:r>
              <a:rPr lang="en-US" sz="1400" dirty="0" smtClean="0"/>
              <a:t/>
            </a:r>
            <a:br>
              <a:rPr lang="en-US" sz="1400" dirty="0" smtClean="0"/>
            </a:br>
            <a:r>
              <a:rPr lang="en-US" sz="1400" dirty="0" smtClean="0"/>
              <a:t>Diversification: Investigating different substance designs, like recordings, </a:t>
            </a:r>
            <a:r>
              <a:rPr lang="en-US" sz="1400" dirty="0" err="1" smtClean="0"/>
              <a:t>infographics</a:t>
            </a:r>
            <a:r>
              <a:rPr lang="en-US" sz="1400" dirty="0" smtClean="0"/>
              <a:t>, or webcasts, permits arriving at various sections of the crowd.</a:t>
            </a:r>
            <a:endParaRPr lang="en-IN" sz="1400" dirty="0"/>
          </a:p>
        </p:txBody>
      </p:sp>
    </p:spTree>
    <p:extLst>
      <p:ext uri="{BB962C8B-B14F-4D97-AF65-F5344CB8AC3E}">
        <p14:creationId xmlns:p14="http://schemas.microsoft.com/office/powerpoint/2010/main" xmlns="" val="2724396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766950" y="41626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74" name="Google Shape;74;p16"/>
          <p:cNvSpPr txBox="1"/>
          <p:nvPr/>
        </p:nvSpPr>
        <p:spPr>
          <a:xfrm>
            <a:off x="766950" y="1350478"/>
            <a:ext cx="7610100"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dirty="0"/>
          </a:p>
          <a:p>
            <a:pPr marL="457200" lvl="0" indent="-317500" algn="l" rtl="0">
              <a:spcBef>
                <a:spcPts val="0"/>
              </a:spcBef>
              <a:spcAft>
                <a:spcPts val="0"/>
              </a:spcAft>
              <a:buSzPts val="1400"/>
              <a:buChar char="●"/>
            </a:pPr>
            <a:r>
              <a:rPr lang="en-US" b="1" dirty="0"/>
              <a:t>Analyze Brand Messaging:                                                                                                     </a:t>
            </a:r>
          </a:p>
          <a:p>
            <a:pPr marL="457200" lvl="0" indent="-317500" algn="l" rtl="0">
              <a:spcBef>
                <a:spcPts val="0"/>
              </a:spcBef>
              <a:spcAft>
                <a:spcPts val="0"/>
              </a:spcAft>
              <a:buSzPts val="1400"/>
              <a:buChar char="●"/>
            </a:pPr>
            <a:endParaRPr lang="en-US" sz="1200" b="1" dirty="0"/>
          </a:p>
          <a:p>
            <a:pPr marL="139700" lvl="0" algn="l" rtl="0">
              <a:spcBef>
                <a:spcPts val="0"/>
              </a:spcBef>
              <a:spcAft>
                <a:spcPts val="0"/>
              </a:spcAft>
              <a:buSzPts val="1400"/>
            </a:pPr>
            <a:r>
              <a:rPr lang="en-US" sz="1200" b="1" dirty="0"/>
              <a:t>       </a:t>
            </a:r>
            <a:r>
              <a:rPr lang="en-US" sz="1200" dirty="0"/>
              <a:t>1. Catchy taglines</a:t>
            </a:r>
          </a:p>
          <a:p>
            <a:pPr marL="0" lvl="0" indent="0" algn="l" rtl="0">
              <a:spcBef>
                <a:spcPts val="0"/>
              </a:spcBef>
              <a:spcAft>
                <a:spcPts val="0"/>
              </a:spcAft>
              <a:buNone/>
            </a:pPr>
            <a:r>
              <a:rPr lang="en-US" sz="1200" dirty="0"/>
              <a:t>           2. Emphasizing product quality</a:t>
            </a:r>
          </a:p>
          <a:p>
            <a:pPr marL="0" lvl="0" indent="0" algn="l" rtl="0">
              <a:spcBef>
                <a:spcPts val="0"/>
              </a:spcBef>
              <a:spcAft>
                <a:spcPts val="0"/>
              </a:spcAft>
              <a:buNone/>
            </a:pPr>
            <a:r>
              <a:rPr lang="en-US" sz="1200" dirty="0"/>
              <a:t>           3. Celebrating the Indian identity</a:t>
            </a:r>
          </a:p>
          <a:p>
            <a:pPr marL="0" lvl="0" indent="0" algn="l" rtl="0">
              <a:spcBef>
                <a:spcPts val="0"/>
              </a:spcBef>
              <a:spcAft>
                <a:spcPts val="0"/>
              </a:spcAft>
              <a:buNone/>
            </a:pPr>
            <a:r>
              <a:rPr lang="en-US" sz="1200" dirty="0"/>
              <a:t>           4. Empowering farmers and cooperative spirit</a:t>
            </a:r>
          </a:p>
          <a:p>
            <a:pPr marL="0" lvl="0" indent="0" algn="l" rtl="0">
              <a:spcBef>
                <a:spcPts val="0"/>
              </a:spcBef>
              <a:spcAft>
                <a:spcPts val="0"/>
              </a:spcAft>
              <a:buNone/>
            </a:pPr>
            <a:endParaRPr lang="en-US" sz="1200" dirty="0"/>
          </a:p>
          <a:p>
            <a:pPr marL="457200" lvl="0" indent="-317500" algn="l" rtl="0">
              <a:spcBef>
                <a:spcPts val="0"/>
              </a:spcBef>
              <a:spcAft>
                <a:spcPts val="0"/>
              </a:spcAft>
              <a:buSzPts val="1400"/>
              <a:buChar char="●"/>
            </a:pPr>
            <a:r>
              <a:rPr lang="en-US" b="1" dirty="0"/>
              <a:t>Examine the brand's tagline:</a:t>
            </a:r>
          </a:p>
          <a:p>
            <a:pPr marL="139700" lvl="0" algn="l" rtl="0">
              <a:spcBef>
                <a:spcPts val="0"/>
              </a:spcBef>
              <a:spcAft>
                <a:spcPts val="0"/>
              </a:spcAft>
              <a:buSzPts val="1400"/>
            </a:pPr>
            <a:endParaRPr lang="en-US" b="1" dirty="0"/>
          </a:p>
          <a:p>
            <a:pPr marL="139700" lvl="0" algn="l" rtl="0">
              <a:spcBef>
                <a:spcPts val="0"/>
              </a:spcBef>
              <a:spcAft>
                <a:spcPts val="0"/>
              </a:spcAft>
              <a:buSzPts val="1400"/>
            </a:pPr>
            <a:r>
              <a:rPr lang="en-US" dirty="0"/>
              <a:t>Amul is well-known for its creative and memorable taglines that often incorporate wordplay and humor. For example, their iconic tagline "Utterly </a:t>
            </a:r>
            <a:r>
              <a:rPr lang="en-US" dirty="0" err="1"/>
              <a:t>Butterly</a:t>
            </a:r>
            <a:r>
              <a:rPr lang="en-US" dirty="0"/>
              <a:t> Delicious" for Amul Butter has become deeply ingrained in popular culture in India. These taglines not only grab attention but also evoke positive emotions and create a lasting impression</a:t>
            </a:r>
            <a:r>
              <a:rPr lang="en-US" b="1" dirty="0"/>
              <a:t>.</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766950" y="20878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0" name="Google Shape;80;p17"/>
          <p:cNvSpPr txBox="1"/>
          <p:nvPr/>
        </p:nvSpPr>
        <p:spPr>
          <a:xfrm>
            <a:off x="766950" y="784335"/>
            <a:ext cx="7380000" cy="40087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Competitor Analysis:</a:t>
            </a:r>
            <a:r>
              <a:rPr lang="en-GB" dirty="0"/>
              <a:t> Select three competitors operating in the same industry or niche as the chosen brand, examine their USPs and online communication.</a:t>
            </a:r>
            <a:endParaRPr dirty="0"/>
          </a:p>
          <a:p>
            <a:pPr marL="0" lvl="0" indent="0" algn="l" rtl="0">
              <a:spcBef>
                <a:spcPts val="0"/>
              </a:spcBef>
              <a:spcAft>
                <a:spcPts val="0"/>
              </a:spcAft>
              <a:buNone/>
            </a:pPr>
            <a:endParaRPr b="1" dirty="0"/>
          </a:p>
          <a:p>
            <a:pPr lvl="0"/>
            <a:r>
              <a:rPr lang="en-GB" b="1" dirty="0"/>
              <a:t>Competitor </a:t>
            </a:r>
            <a:r>
              <a:rPr lang="en-GB" b="1" dirty="0" smtClean="0"/>
              <a:t>1:</a:t>
            </a:r>
            <a:r>
              <a:rPr lang="en-GB" b="1" dirty="0" smtClean="0">
                <a:hlinkClick r:id="rId3"/>
              </a:rPr>
              <a:t>https://</a:t>
            </a:r>
            <a:r>
              <a:rPr lang="en-GB" b="1" dirty="0" err="1" smtClean="0">
                <a:hlinkClick r:id="rId3"/>
              </a:rPr>
              <a:t>www.motherdairy.com</a:t>
            </a:r>
            <a:r>
              <a:rPr lang="en-GB" b="1" dirty="0" smtClean="0">
                <a:hlinkClick r:id="rId3"/>
              </a:rPr>
              <a:t>/</a:t>
            </a:r>
            <a:endParaRPr b="1" dirty="0"/>
          </a:p>
          <a:p>
            <a:pPr marL="0" lvl="0" indent="0" algn="l" rtl="0">
              <a:spcBef>
                <a:spcPts val="0"/>
              </a:spcBef>
              <a:spcAft>
                <a:spcPts val="0"/>
              </a:spcAft>
              <a:buNone/>
            </a:pPr>
            <a:r>
              <a:rPr lang="en-US" sz="1050" dirty="0"/>
              <a:t>Mother Dairy: Mother Dairy is a well-known Indian dairy company that offers a wide range of dairy products. It is known for its milk, butter, ice cream, yogurt, and cheese. Mother Dairy focuses on providing quality products, supporting farmers, and promoting healthy living</a:t>
            </a:r>
            <a:r>
              <a:rPr lang="en-US" sz="1000" b="1" dirty="0"/>
              <a:t>.</a:t>
            </a:r>
            <a:endParaRPr sz="1000" b="1" dirty="0"/>
          </a:p>
          <a:p>
            <a:pPr marL="0" lvl="0" indent="0" algn="l" rtl="0">
              <a:spcBef>
                <a:spcPts val="0"/>
              </a:spcBef>
              <a:spcAft>
                <a:spcPts val="0"/>
              </a:spcAft>
              <a:buNone/>
            </a:pPr>
            <a:endParaRPr b="1" dirty="0"/>
          </a:p>
          <a:p>
            <a:pPr lvl="0"/>
            <a:r>
              <a:rPr lang="en-GB" b="1" dirty="0"/>
              <a:t>Competitor </a:t>
            </a:r>
            <a:r>
              <a:rPr lang="en-GB" b="1" dirty="0" smtClean="0"/>
              <a:t>2:</a:t>
            </a:r>
            <a:r>
              <a:rPr lang="en-GB" b="1" dirty="0" smtClean="0">
                <a:hlinkClick r:id="rId4"/>
              </a:rPr>
              <a:t>https://</a:t>
            </a:r>
            <a:r>
              <a:rPr lang="en-GB" b="1" dirty="0" err="1" smtClean="0">
                <a:hlinkClick r:id="rId4"/>
              </a:rPr>
              <a:t>www.nestle.in</a:t>
            </a:r>
            <a:r>
              <a:rPr lang="en-GB" b="1" dirty="0" smtClean="0">
                <a:hlinkClick r:id="rId4"/>
              </a:rPr>
              <a:t>/</a:t>
            </a:r>
            <a:endParaRPr lang="en-GB" b="1" dirty="0"/>
          </a:p>
          <a:p>
            <a:pPr marL="0" lvl="0" indent="0" algn="l" rtl="0">
              <a:spcBef>
                <a:spcPts val="0"/>
              </a:spcBef>
              <a:spcAft>
                <a:spcPts val="0"/>
              </a:spcAft>
              <a:buNone/>
            </a:pPr>
            <a:endParaRPr b="1" dirty="0"/>
          </a:p>
          <a:p>
            <a:pPr marL="0" lvl="0" indent="0" algn="l" rtl="0">
              <a:spcBef>
                <a:spcPts val="0"/>
              </a:spcBef>
              <a:spcAft>
                <a:spcPts val="0"/>
              </a:spcAft>
              <a:buNone/>
            </a:pPr>
            <a:r>
              <a:rPr lang="en-US" sz="1050" dirty="0"/>
              <a:t>Nestlé: Nestlé is a multinational food and beverage company that has a significant presence in the dairy industry. They offer a diverse range of dairy products, including milk, yogurt, ice cream, and cheese. Nestlé emphasizes product quality, nutritional value, and global brand recognition.</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GB" b="1" dirty="0"/>
              <a:t>Competitor </a:t>
            </a:r>
            <a:r>
              <a:rPr lang="en-GB" b="1" dirty="0" smtClean="0"/>
              <a:t>3:</a:t>
            </a:r>
            <a:r>
              <a:rPr lang="en-GB" b="1" dirty="0" smtClean="0">
                <a:hlinkClick r:id="rId5"/>
              </a:rPr>
              <a:t>https://</a:t>
            </a:r>
            <a:r>
              <a:rPr lang="en-GB" b="1" dirty="0" err="1" smtClean="0">
                <a:hlinkClick r:id="rId5"/>
              </a:rPr>
              <a:t>www.britannia.co.in</a:t>
            </a:r>
            <a:r>
              <a:rPr lang="en-GB" b="1" dirty="0" smtClean="0">
                <a:hlinkClick r:id="rId5"/>
              </a:rPr>
              <a:t>/</a:t>
            </a:r>
            <a:endParaRPr lang="en-GB" b="1" dirty="0"/>
          </a:p>
          <a:p>
            <a:pPr marL="0" lvl="0" indent="0" algn="l" rtl="0">
              <a:spcBef>
                <a:spcPts val="0"/>
              </a:spcBef>
              <a:spcAft>
                <a:spcPts val="0"/>
              </a:spcAft>
              <a:buNone/>
            </a:pPr>
            <a:endParaRPr lang="en-GB" b="1" dirty="0"/>
          </a:p>
          <a:p>
            <a:pPr marL="0" lvl="0" indent="0" algn="l" rtl="0">
              <a:spcBef>
                <a:spcPts val="0"/>
              </a:spcBef>
              <a:spcAft>
                <a:spcPts val="0"/>
              </a:spcAft>
              <a:buNone/>
            </a:pPr>
            <a:r>
              <a:rPr lang="en-US" sz="1050" dirty="0"/>
              <a:t>Britannia Industries: Britannia Industries is an Indian food company that manufactures and sells dairy-based products. While primarily known for its biscuits, Britannia also offers dairy products such as cheese, butter, and dairy beverages. They have a strong brand presence in India and a wide distribution network</a:t>
            </a:r>
            <a:r>
              <a:rPr lang="en-US" b="1" dirty="0"/>
              <a:t>.</a:t>
            </a:r>
            <a:endParaRPr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66950" y="33244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6" name="Google Shape;86;p18"/>
          <p:cNvSpPr txBox="1"/>
          <p:nvPr/>
        </p:nvSpPr>
        <p:spPr>
          <a:xfrm>
            <a:off x="882000" y="1017741"/>
            <a:ext cx="7380000" cy="38471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Buyer's/Audience's Persona:</a:t>
            </a:r>
            <a:r>
              <a:rPr lang="en-GB" dirty="0"/>
              <a:t> Clearly define the target audience for the chosen brand. Consider demographics, psychographics, </a:t>
            </a:r>
            <a:r>
              <a:rPr lang="en-GB" dirty="0" err="1"/>
              <a:t>behaviors</a:t>
            </a:r>
            <a:r>
              <a:rPr lang="en-GB" dirty="0"/>
              <a:t>, and interests.</a:t>
            </a:r>
            <a:endParaRPr lang="en-IN" dirty="0"/>
          </a:p>
          <a:p>
            <a:pPr marL="139700" lvl="0" algn="l" rtl="0">
              <a:spcBef>
                <a:spcPts val="0"/>
              </a:spcBef>
              <a:spcAft>
                <a:spcPts val="0"/>
              </a:spcAft>
              <a:buSzPts val="1400"/>
            </a:pPr>
            <a:endParaRPr lang="en-IN" dirty="0"/>
          </a:p>
          <a:p>
            <a:pPr marL="139700" lvl="0" algn="l" rtl="0">
              <a:spcBef>
                <a:spcPts val="0"/>
              </a:spcBef>
              <a:spcAft>
                <a:spcPts val="0"/>
              </a:spcAft>
              <a:buSzPts val="1400"/>
            </a:pPr>
            <a:endParaRPr lang="en-IN" dirty="0"/>
          </a:p>
          <a:p>
            <a:pPr marL="139700" lvl="0" algn="l" rtl="0">
              <a:spcBef>
                <a:spcPts val="0"/>
              </a:spcBef>
              <a:spcAft>
                <a:spcPts val="0"/>
              </a:spcAft>
              <a:buSzPts val="1400"/>
            </a:pPr>
            <a:r>
              <a:rPr lang="en-US" b="1" dirty="0"/>
              <a:t>Demographics:</a:t>
            </a:r>
          </a:p>
          <a:p>
            <a:pPr marL="139700" lvl="0" algn="l" rtl="0">
              <a:spcBef>
                <a:spcPts val="0"/>
              </a:spcBef>
              <a:spcAft>
                <a:spcPts val="0"/>
              </a:spcAft>
              <a:buSzPts val="1400"/>
            </a:pPr>
            <a:r>
              <a:rPr lang="en-US" dirty="0"/>
              <a:t>Amul's target audience includes health-conscious individuals from various socio-economic backgrounds, ensuring that their nutritious dairy products are accessible to a wide range of consumers. Additionally, their products are also popular among vegetarian consumers, as Amul is known for its range of vegetarian-friendly dairy items.</a:t>
            </a:r>
          </a:p>
          <a:p>
            <a:pPr marL="139700" lvl="0" algn="l" rtl="0">
              <a:spcBef>
                <a:spcPts val="0"/>
              </a:spcBef>
              <a:spcAft>
                <a:spcPts val="0"/>
              </a:spcAft>
              <a:buSzPts val="1400"/>
            </a:pPr>
            <a:endParaRPr lang="en-US" dirty="0"/>
          </a:p>
          <a:p>
            <a:pPr marL="139700" lvl="0" algn="l" rtl="0">
              <a:spcBef>
                <a:spcPts val="0"/>
              </a:spcBef>
              <a:spcAft>
                <a:spcPts val="0"/>
              </a:spcAft>
              <a:buSzPts val="1400"/>
            </a:pPr>
            <a:r>
              <a:rPr lang="en-US" b="1" dirty="0"/>
              <a:t>Psychographics</a:t>
            </a:r>
            <a:r>
              <a:rPr lang="en-US" dirty="0"/>
              <a:t>:</a:t>
            </a:r>
          </a:p>
          <a:p>
            <a:pPr marL="139700" lvl="0" algn="l" rtl="0">
              <a:spcBef>
                <a:spcPts val="0"/>
              </a:spcBef>
              <a:spcAft>
                <a:spcPts val="0"/>
              </a:spcAft>
              <a:buSzPts val="1400"/>
            </a:pPr>
            <a:r>
              <a:rPr lang="en-US" dirty="0"/>
              <a:t>Amul products resonate with people who value the convenience of ready-to-eat and easy-to-use dairy options, such as packaged milk and yogurt. Additionally, the brand appeals to consumers who prioritize supporting local industries and rural development, as Amul's cooperative model directly benefits small-scale dairy farmers.</a:t>
            </a:r>
          </a:p>
          <a:p>
            <a:pPr marL="139700" lvl="0" algn="l" rtl="0">
              <a:spcBef>
                <a:spcPts val="0"/>
              </a:spcBef>
              <a:spcAft>
                <a:spcPts val="0"/>
              </a:spcAft>
              <a:buSzPts val="1400"/>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FA2369-FA60-BA3F-54C4-9BA2CEFBAEA4}"/>
              </a:ext>
            </a:extLst>
          </p:cNvPr>
          <p:cNvSpPr>
            <a:spLocks noGrp="1"/>
          </p:cNvSpPr>
          <p:nvPr>
            <p:ph type="title"/>
          </p:nvPr>
        </p:nvSpPr>
        <p:spPr>
          <a:xfrm>
            <a:off x="311700" y="1165860"/>
            <a:ext cx="8520600" cy="3406140"/>
          </a:xfrm>
        </p:spPr>
        <p:txBody>
          <a:bodyPr>
            <a:normAutofit/>
          </a:bodyPr>
          <a:lstStyle/>
          <a:p>
            <a:pPr marL="139700" lvl="0" algn="l" rtl="0">
              <a:spcBef>
                <a:spcPts val="0"/>
              </a:spcBef>
              <a:spcAft>
                <a:spcPts val="0"/>
              </a:spcAft>
            </a:pPr>
            <a:r>
              <a:rPr lang="en-US" sz="1400" b="1" dirty="0"/>
              <a:t>Behaviors and Interests:</a:t>
            </a:r>
            <a:br>
              <a:rPr lang="en-US" sz="1400" b="1" dirty="0"/>
            </a:br>
            <a:r>
              <a:rPr lang="en-US" sz="1400" dirty="0"/>
              <a:t/>
            </a:r>
            <a:br>
              <a:rPr lang="en-US" sz="1400" dirty="0"/>
            </a:br>
            <a:r>
              <a:rPr lang="en-US" sz="1400" dirty="0"/>
              <a:t>Amul's target audience consists of trend-conscious consumers who appreciate the brand's efforts to introduce innovative dairy products and flavors in response to evolving market preferences. The brand's occasional limited-edition or seasonal offerings attract collectors and enthusiasts looking for unique experiences and products.</a:t>
            </a:r>
            <a:br>
              <a:rPr lang="en-US" sz="1400" dirty="0"/>
            </a:br>
            <a:r>
              <a:rPr lang="en-US" sz="1400" dirty="0"/>
              <a:t/>
            </a:r>
            <a:br>
              <a:rPr lang="en-US" sz="1400" dirty="0"/>
            </a:br>
            <a:r>
              <a:rPr lang="en-US" sz="1400" dirty="0"/>
              <a:t>Furthermore, Amul attracts health-conscious parents concerned about their children's nutrition, as the brand offers a wide range of dairy products fortified with essential vitamins and minerals, promoting overall well-being. These parents also appreciate the reliability and consistency of Amul's products, ensuring their family's daily nutritional needs are met.</a:t>
            </a:r>
            <a:r>
              <a:rPr lang="en-GB" dirty="0"/>
              <a:t/>
            </a:r>
            <a:br>
              <a:rPr lang="en-GB" dirty="0"/>
            </a:br>
            <a:endParaRPr lang="en-IN" dirty="0"/>
          </a:p>
        </p:txBody>
      </p:sp>
      <p:sp>
        <p:nvSpPr>
          <p:cNvPr id="4" name="TextBox 3">
            <a:extLst>
              <a:ext uri="{FF2B5EF4-FFF2-40B4-BE49-F238E27FC236}">
                <a16:creationId xmlns:a16="http://schemas.microsoft.com/office/drawing/2014/main" xmlns="" id="{8D3A05F1-9F7D-4305-19C3-373699DB571B}"/>
              </a:ext>
            </a:extLst>
          </p:cNvPr>
          <p:cNvSpPr txBox="1"/>
          <p:nvPr/>
        </p:nvSpPr>
        <p:spPr>
          <a:xfrm>
            <a:off x="716280" y="327660"/>
            <a:ext cx="7711440" cy="736227"/>
          </a:xfrm>
          <a:prstGeom prst="rect">
            <a:avLst/>
          </a:prstGeom>
          <a:noFill/>
        </p:spPr>
        <p:txBody>
          <a:bodyPr wrap="square">
            <a:spAutoFit/>
          </a:bodyPr>
          <a:lstStyle/>
          <a:p>
            <a:pPr marL="0" lvl="0" indent="0" algn="ctr" rtl="0">
              <a:lnSpc>
                <a:spcPct val="115000"/>
              </a:lnSpc>
              <a:spcBef>
                <a:spcPts val="0"/>
              </a:spcBef>
              <a:spcAft>
                <a:spcPts val="0"/>
              </a:spcAft>
              <a:buNone/>
            </a:pPr>
            <a:r>
              <a:rPr lang="en-US" sz="1900" b="1" dirty="0">
                <a:solidFill>
                  <a:srgbClr val="434343"/>
                </a:solidFill>
              </a:rPr>
              <a:t>Part 1: Brand study, Competitor Analysis &amp; Buyer’s/Audience’s Persona</a:t>
            </a:r>
            <a:endParaRPr lang="en-US" sz="1900" dirty="0"/>
          </a:p>
        </p:txBody>
      </p:sp>
    </p:spTree>
    <p:extLst>
      <p:ext uri="{BB962C8B-B14F-4D97-AF65-F5344CB8AC3E}">
        <p14:creationId xmlns:p14="http://schemas.microsoft.com/office/powerpoint/2010/main" xmlns="" val="166369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162021"/>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2: SEO &amp; Keyword Research</a:t>
            </a:r>
            <a:endParaRPr sz="1900" dirty="0"/>
          </a:p>
        </p:txBody>
      </p:sp>
      <p:sp>
        <p:nvSpPr>
          <p:cNvPr id="92" name="Google Shape;92;p19"/>
          <p:cNvSpPr txBox="1"/>
          <p:nvPr/>
        </p:nvSpPr>
        <p:spPr>
          <a:xfrm>
            <a:off x="915150" y="639021"/>
            <a:ext cx="7313700" cy="427806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p>
          <a:p>
            <a:pPr marL="457200" lvl="0" indent="-317500" algn="l" rtl="0">
              <a:spcBef>
                <a:spcPts val="0"/>
              </a:spcBef>
              <a:spcAft>
                <a:spcPts val="0"/>
              </a:spcAft>
              <a:buSzPts val="1400"/>
              <a:buChar char="●"/>
            </a:pPr>
            <a:endParaRPr lang="en-IN" dirty="0"/>
          </a:p>
          <a:p>
            <a:pPr marL="139700" lvl="0" algn="l" rtl="0">
              <a:spcBef>
                <a:spcPts val="0"/>
              </a:spcBef>
              <a:spcAft>
                <a:spcPts val="0"/>
              </a:spcAft>
              <a:buSzPts val="1400"/>
            </a:pPr>
            <a:r>
              <a:rPr lang="en-IN" b="1" i="0" dirty="0">
                <a:effectLst/>
                <a:latin typeface="Söhne"/>
              </a:rPr>
              <a:t>Keyword Research </a:t>
            </a:r>
            <a:r>
              <a:rPr lang="en-IN" b="0" i="0" dirty="0">
                <a:solidFill>
                  <a:srgbClr val="374151"/>
                </a:solidFill>
                <a:effectLst/>
                <a:latin typeface="Söhne"/>
              </a:rPr>
              <a:t>: </a:t>
            </a:r>
          </a:p>
          <a:p>
            <a:pPr marL="139700" lvl="0" algn="l" rtl="0">
              <a:spcBef>
                <a:spcPts val="0"/>
              </a:spcBef>
              <a:spcAft>
                <a:spcPts val="0"/>
              </a:spcAft>
              <a:buSzPts val="1400"/>
            </a:pPr>
            <a:r>
              <a:rPr lang="en-IN" dirty="0">
                <a:solidFill>
                  <a:srgbClr val="374151"/>
                </a:solidFill>
                <a:latin typeface="Söhne"/>
              </a:rPr>
              <a:t>	</a:t>
            </a:r>
            <a:r>
              <a:rPr lang="en-IN" b="0" i="0" dirty="0">
                <a:solidFill>
                  <a:srgbClr val="374151"/>
                </a:solidFill>
                <a:effectLst/>
                <a:latin typeface="Söhne"/>
              </a:rPr>
              <a:t> </a:t>
            </a:r>
            <a:r>
              <a:rPr lang="en-GB" b="0" i="0" dirty="0">
                <a:solidFill>
                  <a:srgbClr val="374151"/>
                </a:solidFill>
                <a:effectLst/>
                <a:latin typeface="Söhne"/>
              </a:rPr>
              <a:t>Distinguish important watchwords connected with Amul's items, administrations, and industry. Use instruments like Google Watchword Organizer, SEMrush, or </a:t>
            </a:r>
            <a:r>
              <a:rPr lang="en-GB" b="0" i="0" dirty="0" err="1">
                <a:solidFill>
                  <a:srgbClr val="374151"/>
                </a:solidFill>
                <a:effectLst/>
                <a:latin typeface="Söhne"/>
              </a:rPr>
              <a:t>Ahrefs</a:t>
            </a:r>
            <a:r>
              <a:rPr lang="en-GB" b="0" i="0" dirty="0">
                <a:solidFill>
                  <a:srgbClr val="374151"/>
                </a:solidFill>
                <a:effectLst/>
                <a:latin typeface="Söhne"/>
              </a:rPr>
              <a:t> to track down well known and high-traffic catchphrases.</a:t>
            </a:r>
          </a:p>
          <a:p>
            <a:pPr marL="139700" lvl="0" algn="l" rtl="0">
              <a:spcBef>
                <a:spcPts val="0"/>
              </a:spcBef>
              <a:spcAft>
                <a:spcPts val="0"/>
              </a:spcAft>
              <a:buSzPts val="1400"/>
            </a:pPr>
            <a:endParaRPr lang="en-GB" dirty="0">
              <a:solidFill>
                <a:srgbClr val="374151"/>
              </a:solidFill>
              <a:latin typeface="Söhne"/>
            </a:endParaRPr>
          </a:p>
          <a:p>
            <a:pPr marL="139700" lvl="0" algn="l" rtl="0">
              <a:spcBef>
                <a:spcPts val="0"/>
              </a:spcBef>
              <a:spcAft>
                <a:spcPts val="0"/>
              </a:spcAft>
              <a:buSzPts val="1400"/>
            </a:pPr>
            <a:r>
              <a:rPr lang="en-IN" b="1" i="0" dirty="0">
                <a:effectLst/>
                <a:latin typeface="Söhne"/>
              </a:rPr>
              <a:t>On-Page SEO Analysis </a:t>
            </a:r>
            <a:r>
              <a:rPr lang="en-IN" b="0" i="0" dirty="0">
                <a:solidFill>
                  <a:srgbClr val="374151"/>
                </a:solidFill>
                <a:effectLst/>
                <a:latin typeface="Söhne"/>
              </a:rPr>
              <a:t>: </a:t>
            </a:r>
          </a:p>
          <a:p>
            <a:pPr marL="139700" lvl="0" algn="l" rtl="0">
              <a:spcBef>
                <a:spcPts val="0"/>
              </a:spcBef>
              <a:spcAft>
                <a:spcPts val="0"/>
              </a:spcAft>
              <a:buSzPts val="1400"/>
            </a:pPr>
            <a:r>
              <a:rPr lang="en-IN" dirty="0">
                <a:solidFill>
                  <a:srgbClr val="374151"/>
                </a:solidFill>
                <a:latin typeface="Söhne"/>
              </a:rPr>
              <a:t>	</a:t>
            </a:r>
            <a:r>
              <a:rPr lang="en-GB" b="0" i="0" dirty="0">
                <a:solidFill>
                  <a:srgbClr val="374151"/>
                </a:solidFill>
                <a:effectLst/>
                <a:latin typeface="Söhne"/>
              </a:rPr>
              <a:t>Check the title labels, meta depictions, and header labels (H1, H2, and so on) to guarantee they incorporate designated watchwords and are enhanced for client commitment.</a:t>
            </a:r>
          </a:p>
          <a:p>
            <a:pPr marL="139700" lvl="0" algn="l" rtl="0">
              <a:spcBef>
                <a:spcPts val="0"/>
              </a:spcBef>
              <a:spcAft>
                <a:spcPts val="0"/>
              </a:spcAft>
              <a:buSzPts val="1400"/>
            </a:pPr>
            <a:r>
              <a:rPr lang="en-GB" b="0" i="0" dirty="0">
                <a:solidFill>
                  <a:srgbClr val="374151"/>
                </a:solidFill>
                <a:effectLst/>
                <a:latin typeface="Söhne"/>
              </a:rPr>
              <a:t>Investigate the substance for significance, quality, and catchphrase utilization.</a:t>
            </a:r>
          </a:p>
          <a:p>
            <a:pPr marL="139700" lvl="0" algn="l" rtl="0">
              <a:spcBef>
                <a:spcPts val="0"/>
              </a:spcBef>
              <a:spcAft>
                <a:spcPts val="0"/>
              </a:spcAft>
              <a:buSzPts val="1400"/>
            </a:pPr>
            <a:r>
              <a:rPr lang="en-GB" b="0" i="0" dirty="0">
                <a:solidFill>
                  <a:srgbClr val="374151"/>
                </a:solidFill>
                <a:effectLst/>
                <a:latin typeface="Söhne"/>
              </a:rPr>
              <a:t>Check for legitimate inward connecting and anchor text advancement.</a:t>
            </a:r>
          </a:p>
          <a:p>
            <a:pPr marL="139700" lvl="0" algn="l" rtl="0">
              <a:spcBef>
                <a:spcPts val="0"/>
              </a:spcBef>
              <a:spcAft>
                <a:spcPts val="0"/>
              </a:spcAft>
              <a:buSzPts val="1400"/>
            </a:pPr>
            <a:endParaRPr lang="en-GB" dirty="0">
              <a:solidFill>
                <a:srgbClr val="374151"/>
              </a:solidFill>
              <a:latin typeface="Söhne"/>
            </a:endParaRPr>
          </a:p>
          <a:p>
            <a:pPr marL="139700" lvl="0" algn="l" rtl="0">
              <a:spcBef>
                <a:spcPts val="0"/>
              </a:spcBef>
              <a:spcAft>
                <a:spcPts val="0"/>
              </a:spcAft>
              <a:buSzPts val="1400"/>
            </a:pPr>
            <a:r>
              <a:rPr lang="en-IN" b="1" i="0" dirty="0">
                <a:effectLst/>
                <a:latin typeface="Söhne"/>
              </a:rPr>
              <a:t>Competitor Analysis </a:t>
            </a:r>
            <a:r>
              <a:rPr lang="en-IN" b="0" i="0" dirty="0">
                <a:solidFill>
                  <a:srgbClr val="374151"/>
                </a:solidFill>
                <a:effectLst/>
                <a:latin typeface="Söhne"/>
              </a:rPr>
              <a:t>:</a:t>
            </a:r>
            <a:r>
              <a:rPr lang="en-GB" b="0" i="0" dirty="0">
                <a:solidFill>
                  <a:srgbClr val="374151"/>
                </a:solidFill>
                <a:effectLst/>
                <a:latin typeface="Söhne"/>
              </a:rPr>
              <a:t> </a:t>
            </a:r>
          </a:p>
          <a:p>
            <a:pPr marL="139700" lvl="0" algn="l" rtl="0">
              <a:spcBef>
                <a:spcPts val="0"/>
              </a:spcBef>
              <a:spcAft>
                <a:spcPts val="0"/>
              </a:spcAft>
              <a:buSzPts val="1400"/>
            </a:pPr>
            <a:r>
              <a:rPr lang="en-GB" dirty="0">
                <a:solidFill>
                  <a:srgbClr val="374151"/>
                </a:solidFill>
                <a:latin typeface="Söhne"/>
              </a:rPr>
              <a:t>	</a:t>
            </a:r>
            <a:r>
              <a:rPr lang="en-GB" b="0" i="0" dirty="0">
                <a:solidFill>
                  <a:srgbClr val="374151"/>
                </a:solidFill>
                <a:effectLst/>
                <a:latin typeface="Söhne"/>
              </a:rPr>
              <a:t>Examine the Website design enhancement systems of rivals in a similar industry to recognize areas of progress. </a:t>
            </a:r>
          </a:p>
          <a:p>
            <a:pPr marL="139700" lvl="0" algn="l" rtl="0">
              <a:spcBef>
                <a:spcPts val="0"/>
              </a:spcBef>
              <a:spcAft>
                <a:spcPts val="0"/>
              </a:spcAft>
              <a:buSzPts val="1400"/>
            </a:pPr>
            <a:endParaRPr lang="en-GB" dirty="0">
              <a:solidFill>
                <a:srgbClr val="374151"/>
              </a:solidFill>
              <a:latin typeface="Söhne"/>
            </a:endParaRPr>
          </a:p>
          <a:p>
            <a:pPr marL="139700" lvl="0" algn="l" rtl="0">
              <a:spcBef>
                <a:spcPts val="0"/>
              </a:spcBef>
              <a:spcAft>
                <a:spcPts val="0"/>
              </a:spcAft>
              <a:buSzPts val="1400"/>
            </a:pPr>
            <a:r>
              <a:rPr lang="en-GB" b="0" i="0" dirty="0">
                <a:solidFill>
                  <a:srgbClr val="374151"/>
                </a:solidFill>
                <a:effectLst/>
                <a:latin typeface="Söhne"/>
                <a:hlinkClick r:id="rId3"/>
              </a:rPr>
              <a:t>https://youtu.be/lJkZB4pBUrE</a:t>
            </a:r>
            <a:endParaRPr lang="en-GB" b="0" i="0" dirty="0">
              <a:solidFill>
                <a:srgbClr val="374151"/>
              </a:solidFill>
              <a:effectLst/>
              <a:latin typeface="Söhne"/>
            </a:endParaRPr>
          </a:p>
          <a:p>
            <a:pPr marL="139700" lvl="0" algn="l" rtl="0">
              <a:spcBef>
                <a:spcPts val="0"/>
              </a:spcBef>
              <a:spcAft>
                <a:spcPts val="0"/>
              </a:spcAft>
              <a:buSzPts val="1400"/>
            </a:pPr>
            <a:endParaRPr lang="en-GB" b="0" i="0" dirty="0">
              <a:solidFill>
                <a:srgbClr val="374151"/>
              </a:solidFill>
              <a:effectLst/>
              <a:latin typeface="Söh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44861C8-1B09-DAB5-80FA-C13DC2147138}"/>
              </a:ext>
            </a:extLst>
          </p:cNvPr>
          <p:cNvSpPr>
            <a:spLocks noGrp="1"/>
          </p:cNvSpPr>
          <p:nvPr>
            <p:ph type="title"/>
          </p:nvPr>
        </p:nvSpPr>
        <p:spPr>
          <a:xfrm>
            <a:off x="210100" y="153770"/>
            <a:ext cx="8520600" cy="4698476"/>
          </a:xfrm>
        </p:spPr>
        <p:txBody>
          <a:bodyPr>
            <a:normAutofit/>
          </a:bodyPr>
          <a:lstStyle/>
          <a:p>
            <a:pPr algn="l"/>
            <a:r>
              <a:rPr lang="en-GB" sz="1400" b="1" dirty="0"/>
              <a:t>Keyword Research:</a:t>
            </a:r>
            <a:r>
              <a:rPr lang="en-GB" sz="1400" dirty="0"/>
              <a:t> Define Research Objectives, Brainstorm Seed Keywords, Utilize Keyword Research Tools (SEMrush or </a:t>
            </a:r>
            <a:r>
              <a:rPr lang="en-GB" sz="1400" dirty="0" err="1"/>
              <a:t>Moz</a:t>
            </a:r>
            <a:r>
              <a:rPr lang="en-GB" sz="1400" dirty="0"/>
              <a:t> Keyword Explorer),</a:t>
            </a:r>
            <a:r>
              <a:rPr lang="en-GB" sz="1400" dirty="0" err="1"/>
              <a:t>Analyze</a:t>
            </a:r>
            <a:r>
              <a:rPr lang="en-GB" sz="1400" dirty="0"/>
              <a:t> Competitor Keywords, Long-tail Keyword Exploration (specific, longer phrases) that align with the research objectives and have lower competition but higher conversion potential.</a:t>
            </a:r>
            <a:br>
              <a:rPr lang="en-GB" sz="1400" dirty="0"/>
            </a:br>
            <a:r>
              <a:rPr lang="en-GB" sz="1400" dirty="0"/>
              <a:t/>
            </a:r>
            <a:br>
              <a:rPr lang="en-GB" sz="1400" dirty="0"/>
            </a:br>
            <a:r>
              <a:rPr lang="en-IN" sz="1600" b="1" i="0" dirty="0">
                <a:solidFill>
                  <a:srgbClr val="374151"/>
                </a:solidFill>
                <a:effectLst/>
                <a:latin typeface="Söhne"/>
              </a:rPr>
              <a:t>Brainstorm Seed Keywords :</a:t>
            </a:r>
            <a:br>
              <a:rPr lang="en-IN" sz="1600" b="1" i="0" dirty="0">
                <a:solidFill>
                  <a:srgbClr val="374151"/>
                </a:solidFill>
                <a:effectLst/>
                <a:latin typeface="Söhne"/>
              </a:rPr>
            </a:br>
            <a:r>
              <a:rPr lang="en-IN" sz="1200" b="0" i="0" dirty="0">
                <a:solidFill>
                  <a:srgbClr val="374151"/>
                </a:solidFill>
                <a:effectLst/>
                <a:latin typeface="Söhne"/>
              </a:rPr>
              <a:t>Seed keywords are the basic terms that are directly related to Amul. Here are some seed keywords:</a:t>
            </a:r>
            <a:br>
              <a:rPr lang="en-IN" sz="1200" b="0" i="0" dirty="0">
                <a:solidFill>
                  <a:srgbClr val="374151"/>
                </a:solidFill>
                <a:effectLst/>
                <a:latin typeface="Söhne"/>
              </a:rPr>
            </a:br>
            <a:r>
              <a:rPr lang="en-IN" sz="1200" b="0" i="0" dirty="0">
                <a:solidFill>
                  <a:srgbClr val="374151"/>
                </a:solidFill>
                <a:effectLst/>
                <a:latin typeface="Söhne"/>
              </a:rPr>
              <a:t>Amul</a:t>
            </a:r>
            <a:br>
              <a:rPr lang="en-IN" sz="1200" b="0" i="0" dirty="0">
                <a:solidFill>
                  <a:srgbClr val="374151"/>
                </a:solidFill>
                <a:effectLst/>
                <a:latin typeface="Söhne"/>
              </a:rPr>
            </a:br>
            <a:r>
              <a:rPr lang="en-IN" sz="1200" b="0" i="0" dirty="0" err="1">
                <a:solidFill>
                  <a:srgbClr val="374151"/>
                </a:solidFill>
                <a:effectLst/>
                <a:latin typeface="Söhne"/>
              </a:rPr>
              <a:t>Amul</a:t>
            </a:r>
            <a:r>
              <a:rPr lang="en-IN" sz="1200" b="0" i="0" dirty="0">
                <a:solidFill>
                  <a:srgbClr val="374151"/>
                </a:solidFill>
                <a:effectLst/>
                <a:latin typeface="Söhne"/>
              </a:rPr>
              <a:t> dairy products</a:t>
            </a:r>
            <a:br>
              <a:rPr lang="en-IN" sz="1200" b="0" i="0" dirty="0">
                <a:solidFill>
                  <a:srgbClr val="374151"/>
                </a:solidFill>
                <a:effectLst/>
                <a:latin typeface="Söhne"/>
              </a:rPr>
            </a:br>
            <a:r>
              <a:rPr lang="en-IN" sz="1200" b="0" i="0" dirty="0">
                <a:solidFill>
                  <a:srgbClr val="374151"/>
                </a:solidFill>
                <a:effectLst/>
                <a:latin typeface="Söhne"/>
              </a:rPr>
              <a:t>Amul butter</a:t>
            </a:r>
            <a:br>
              <a:rPr lang="en-IN" sz="1200" b="0" i="0" dirty="0">
                <a:solidFill>
                  <a:srgbClr val="374151"/>
                </a:solidFill>
                <a:effectLst/>
                <a:latin typeface="Söhne"/>
              </a:rPr>
            </a:br>
            <a:r>
              <a:rPr lang="en-IN" sz="1200" b="0" i="0" dirty="0">
                <a:solidFill>
                  <a:srgbClr val="374151"/>
                </a:solidFill>
                <a:effectLst/>
                <a:latin typeface="Söhne"/>
              </a:rPr>
              <a:t>Amul milk</a:t>
            </a:r>
            <a:br>
              <a:rPr lang="en-IN" sz="1200" b="0" i="0" dirty="0">
                <a:solidFill>
                  <a:srgbClr val="374151"/>
                </a:solidFill>
                <a:effectLst/>
                <a:latin typeface="Söhne"/>
              </a:rPr>
            </a:br>
            <a:r>
              <a:rPr lang="en-IN" sz="1200" b="0" i="0" dirty="0">
                <a:solidFill>
                  <a:srgbClr val="374151"/>
                </a:solidFill>
                <a:effectLst/>
                <a:latin typeface="Söhne"/>
              </a:rPr>
              <a:t>Amul ice cream</a:t>
            </a:r>
            <a:br>
              <a:rPr lang="en-IN" sz="1200" b="0" i="0" dirty="0">
                <a:solidFill>
                  <a:srgbClr val="374151"/>
                </a:solidFill>
                <a:effectLst/>
                <a:latin typeface="Söhne"/>
              </a:rPr>
            </a:br>
            <a:r>
              <a:rPr lang="en-IN" sz="1200" b="0" i="0" dirty="0">
                <a:solidFill>
                  <a:srgbClr val="374151"/>
                </a:solidFill>
                <a:effectLst/>
                <a:latin typeface="Söhne"/>
              </a:rPr>
              <a:t>Amul cheese</a:t>
            </a:r>
            <a:br>
              <a:rPr lang="en-IN" sz="1200" b="0" i="0" dirty="0">
                <a:solidFill>
                  <a:srgbClr val="374151"/>
                </a:solidFill>
                <a:effectLst/>
                <a:latin typeface="Söhne"/>
              </a:rPr>
            </a:br>
            <a:r>
              <a:rPr lang="en-IN" sz="1200" b="0" i="0" dirty="0">
                <a:solidFill>
                  <a:srgbClr val="374151"/>
                </a:solidFill>
                <a:effectLst/>
                <a:latin typeface="Söhne"/>
              </a:rPr>
              <a:t>Amul ghee</a:t>
            </a:r>
            <a:br>
              <a:rPr lang="en-IN" sz="1200" b="0" i="0" dirty="0">
                <a:solidFill>
                  <a:srgbClr val="374151"/>
                </a:solidFill>
                <a:effectLst/>
                <a:latin typeface="Söhne"/>
              </a:rPr>
            </a:br>
            <a:r>
              <a:rPr lang="en-IN" sz="1200" b="0" i="0" dirty="0">
                <a:solidFill>
                  <a:srgbClr val="374151"/>
                </a:solidFill>
                <a:effectLst/>
                <a:latin typeface="Söhne"/>
              </a:rPr>
              <a:t>Amul chocolates</a:t>
            </a:r>
            <a:br>
              <a:rPr lang="en-IN" sz="1200" b="0" i="0" dirty="0">
                <a:solidFill>
                  <a:srgbClr val="374151"/>
                </a:solidFill>
                <a:effectLst/>
                <a:latin typeface="Söhne"/>
              </a:rPr>
            </a:br>
            <a:r>
              <a:rPr lang="en-IN" sz="1200" b="0" i="0" dirty="0">
                <a:solidFill>
                  <a:srgbClr val="374151"/>
                </a:solidFill>
                <a:effectLst/>
                <a:latin typeface="Söhne"/>
              </a:rPr>
              <a:t>Amul yogurt</a:t>
            </a:r>
            <a:br>
              <a:rPr lang="en-IN" sz="1200" b="0" i="0" dirty="0">
                <a:solidFill>
                  <a:srgbClr val="374151"/>
                </a:solidFill>
                <a:effectLst/>
                <a:latin typeface="Söhne"/>
              </a:rPr>
            </a:br>
            <a:r>
              <a:rPr lang="en-IN" sz="1200" b="0" i="0" dirty="0">
                <a:solidFill>
                  <a:srgbClr val="374151"/>
                </a:solidFill>
                <a:effectLst/>
                <a:latin typeface="Söhne"/>
              </a:rPr>
              <a:t>Amul paneer</a:t>
            </a:r>
            <a:br>
              <a:rPr lang="en-IN" sz="1200" b="0" i="0" dirty="0">
                <a:solidFill>
                  <a:srgbClr val="374151"/>
                </a:solidFill>
                <a:effectLst/>
                <a:latin typeface="Söhne"/>
              </a:rPr>
            </a:br>
            <a:r>
              <a:rPr lang="en-IN" sz="1200" b="0" i="0" dirty="0">
                <a:solidFill>
                  <a:srgbClr val="374151"/>
                </a:solidFill>
                <a:effectLst/>
                <a:latin typeface="Söhne"/>
              </a:rPr>
              <a:t/>
            </a:r>
            <a:br>
              <a:rPr lang="en-IN" sz="1200" b="0" i="0" dirty="0">
                <a:solidFill>
                  <a:srgbClr val="374151"/>
                </a:solidFill>
                <a:effectLst/>
                <a:latin typeface="Söhne"/>
              </a:rPr>
            </a:br>
            <a:r>
              <a:rPr lang="en-GB" sz="1400" b="1" i="0" dirty="0">
                <a:solidFill>
                  <a:srgbClr val="374151"/>
                </a:solidFill>
                <a:effectLst/>
                <a:latin typeface="Söhne"/>
              </a:rPr>
              <a:t>Utilize Keyword Research Tools</a:t>
            </a:r>
            <a:r>
              <a:rPr lang="en-GB" sz="1050" b="0" i="0" dirty="0">
                <a:solidFill>
                  <a:srgbClr val="374151"/>
                </a:solidFill>
                <a:effectLst/>
                <a:latin typeface="Söhne"/>
              </a:rPr>
              <a:t>: </a:t>
            </a:r>
            <a:br>
              <a:rPr lang="en-GB" sz="1050" b="0" i="0" dirty="0">
                <a:solidFill>
                  <a:srgbClr val="374151"/>
                </a:solidFill>
                <a:effectLst/>
                <a:latin typeface="Söhne"/>
              </a:rPr>
            </a:br>
            <a:r>
              <a:rPr lang="en-GB" sz="1050" b="0" i="0" dirty="0">
                <a:solidFill>
                  <a:srgbClr val="374151"/>
                </a:solidFill>
                <a:effectLst/>
                <a:latin typeface="Söhne"/>
              </a:rPr>
              <a:t/>
            </a:r>
            <a:br>
              <a:rPr lang="en-GB" sz="1050" b="0" i="0" dirty="0">
                <a:solidFill>
                  <a:srgbClr val="374151"/>
                </a:solidFill>
                <a:effectLst/>
                <a:latin typeface="Söhne"/>
              </a:rPr>
            </a:br>
            <a:r>
              <a:rPr lang="en-GB" sz="1200" b="0" i="0" dirty="0">
                <a:solidFill>
                  <a:srgbClr val="374151"/>
                </a:solidFill>
                <a:effectLst/>
                <a:latin typeface="Söhne"/>
              </a:rPr>
              <a:t>Using tools like SEMrush or </a:t>
            </a:r>
            <a:r>
              <a:rPr lang="en-GB" sz="1200" b="0" i="0" dirty="0" err="1">
                <a:solidFill>
                  <a:srgbClr val="374151"/>
                </a:solidFill>
                <a:effectLst/>
                <a:latin typeface="Söhne"/>
              </a:rPr>
              <a:t>Moz</a:t>
            </a:r>
            <a:r>
              <a:rPr lang="en-GB" sz="1200" b="0" i="0" dirty="0">
                <a:solidFill>
                  <a:srgbClr val="374151"/>
                </a:solidFill>
                <a:effectLst/>
                <a:latin typeface="Söhne"/>
              </a:rPr>
              <a:t> Keyword Explorer, we can perform keyword research to find relevant keywords and </a:t>
            </a:r>
            <a:r>
              <a:rPr lang="en-GB" sz="1200" b="0" i="0" dirty="0" err="1">
                <a:solidFill>
                  <a:srgbClr val="374151"/>
                </a:solidFill>
                <a:effectLst/>
                <a:latin typeface="Söhne"/>
              </a:rPr>
              <a:t>analyze</a:t>
            </a:r>
            <a:r>
              <a:rPr lang="en-GB" sz="1200" b="0" i="0" dirty="0">
                <a:solidFill>
                  <a:srgbClr val="374151"/>
                </a:solidFill>
                <a:effectLst/>
                <a:latin typeface="Söhne"/>
              </a:rPr>
              <a:t> their search volume, competition, and potential</a:t>
            </a:r>
            <a:endParaRPr lang="en-IN" sz="1400" b="1" dirty="0"/>
          </a:p>
        </p:txBody>
      </p:sp>
      <p:pic>
        <p:nvPicPr>
          <p:cNvPr id="5" name="Picture 4" descr="A screenshot of a computer&#10;&#10;Description automatically generated">
            <a:extLst>
              <a:ext uri="{FF2B5EF4-FFF2-40B4-BE49-F238E27FC236}">
                <a16:creationId xmlns:a16="http://schemas.microsoft.com/office/drawing/2014/main" xmlns="" id="{6CF7D908-DDA1-8317-A692-59503FCBE82B}"/>
              </a:ext>
            </a:extLst>
          </p:cNvPr>
          <p:cNvPicPr>
            <a:picLocks noChangeAspect="1"/>
          </p:cNvPicPr>
          <p:nvPr/>
        </p:nvPicPr>
        <p:blipFill>
          <a:blip r:embed="rId2"/>
          <a:stretch>
            <a:fillRect/>
          </a:stretch>
        </p:blipFill>
        <p:spPr>
          <a:xfrm>
            <a:off x="3785868" y="1889761"/>
            <a:ext cx="4528474" cy="2004482"/>
          </a:xfrm>
          <a:prstGeom prst="rect">
            <a:avLst/>
          </a:prstGeom>
        </p:spPr>
      </p:pic>
    </p:spTree>
    <p:extLst>
      <p:ext uri="{BB962C8B-B14F-4D97-AF65-F5344CB8AC3E}">
        <p14:creationId xmlns:p14="http://schemas.microsoft.com/office/powerpoint/2010/main" xmlns="" val="1658394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2011</Words>
  <Application>Microsoft Office PowerPoint</Application>
  <PresentationFormat>On-screen Show (16:9)</PresentationFormat>
  <Paragraphs>200</Paragraphs>
  <Slides>31</Slides>
  <Notes>18</Notes>
  <HiddenSlides>0</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Simple Light</vt:lpstr>
      <vt:lpstr>Slide 1</vt:lpstr>
      <vt:lpstr>Slide 2</vt:lpstr>
      <vt:lpstr>  Mission/Values ::  Amul's mission revolves around providing consumers with high-quality dairy products that meet their nutritional needs. They strive to maintain the quality of their products throughout the supply chain, from sourcing milk to delivering the final product to customers.  USP: Unique Selling Propositions  Amul offers a diverse range of dairy products, including milk, butter, cheese, yogurt, ice cream, and more. Their extensive portfolio caters to the varied preferences of consumers, allowing them to choose from a wide selection of dairy products under a single brand.. Their focus on affordability without compromising on quality has made them a popular choice for consumers across different segments. Amul's Unique Selling Proposition (USP) lies in its strong commitment to quality, taste, and social responsibility, making it a beloved and trusted brand among consumers </vt:lpstr>
      <vt:lpstr>Slide 4</vt:lpstr>
      <vt:lpstr>Slide 5</vt:lpstr>
      <vt:lpstr>Slide 6</vt:lpstr>
      <vt:lpstr>Behaviors and Interests:  Amul's target audience consists of trend-conscious consumers who appreciate the brand's efforts to introduce innovative dairy products and flavors in response to evolving market preferences. The brand's occasional limited-edition or seasonal offerings attract collectors and enthusiasts looking for unique experiences and products.  Furthermore, Amul attracts health-conscious parents concerned about their children's nutrition, as the brand offers a wide range of dairy products fortified with essential vitamins and minerals, promoting overall well-being. These parents also appreciate the reliability and consistency of Amul's products, ensuring their family's daily nutritional needs are met. </vt:lpstr>
      <vt:lpstr>Slide 8</vt:lpstr>
      <vt:lpstr>Keyword Research: Define Research Objectives, Brainstorm Seed Keywords, Utilize Keyword Research Tools (SEMrush or Moz Keyword Explorer),Analyze Competitor Keywords, Long-tail Keyword Exploration (specific, longer phrases) that align with the research objectives and have lower competition but higher conversion potential.  Brainstorm Seed Keywords : Seed keywords are the basic terms that are directly related to Amul. Here are some seed keywords: Amul Amul dairy products Amul butter Amul milk Amul ice cream Amul cheese Amul ghee Amul chocolates Amul yogurt Amul paneer  Utilize Keyword Research Tools:   Using tools like SEMrush or Moz Keyword Explorer, we can perform keyword research to find relevant keywords and analyze their search volume, competition, and potential</vt:lpstr>
      <vt:lpstr>Slide 10</vt:lpstr>
      <vt:lpstr>  https://youtu.be/hW7z6iF1BNc </vt:lpstr>
      <vt:lpstr>On page Optimization: Meta Tag optimization &amp; content optimization  Reflect on the process of conducting keyword research and the SEO recommendations provided.  Document the challenges faced during the research and analysis phase, as well as the key insights gained from the keyword research process.  Conducting Keyword Research :  a. Brainstorming: The first step is to brainstorm potential keywords that are relevant to the webpage's content and business. This can  involve thinking about common terms and phrases users might use when searching for the specific topic. b. Keyword Research Tools: Keyword research tools like Google Keyword Planner, SEMrush, Ahrefs, and Moz Keyword Explorer are invaluable in finding relevant keywords. These tools provide data on search volume, competition, and related keywords.  SEO Recommendations :  a. Meta Tag Optimization: Meta tags, such as title tags and meta descriptions, play a significant role in on-page SEO. They should be optimized with relevant keywords to improve search engine visibility and click-through rates. b. Content Optimization: Incorporating target keywords naturally and strategically throughout the content helps search engines understand the page's relevance. It also enhances user experience by providing valuable information.     </vt:lpstr>
      <vt:lpstr>Slide 13</vt:lpstr>
      <vt:lpstr>Slide 14</vt:lpstr>
      <vt:lpstr>Slide 15</vt:lpstr>
      <vt:lpstr>Slide 16</vt:lpstr>
      <vt:lpstr>**Lessons Learned:**  1. **Understanding the Target Audience:** Amul's success can be attributed in part to their in-depth understanding of their target audience. By conducting thorough research and analysis, they have been able to create content that resonates with their customers. Understanding their audience's preferences, interests, and pain points has allowed Amul to tailor content ideas that genuinely connect with their consumers.  2. **Diversifying Content Formats:** Amul has learned that diversifying content formats is essential for capturing and retaining audience attention. By experimenting with various formats like videos, blog posts, infographics, podcasts, and interactive quizzes, they cater to different audience segments and keep their content fresh and engaging.  3. **Building Emotional Connections:** Through their creative storytelling and witty ads, Amul has been successful in building emotional connections with their audience. They've learned that emotional appeal can be a powerful driver of engagement and brand loyalty.  4. **Consistency and Longevity:** Amul's marketing efforts have remained consistent over the years. They have maintained their unique brand voice, leveraging their iconic Amul Girl mascot and humorous tone, which has become deeply ingrained in the minds of consumers. This consistency has helped them stay relevant and memorable in a competitive market.  In conclusion, Amul's content ideas and marketing strategies have been shaped by understanding their target audience, maintaining brand consistency, and embracing diversity in content formats. Through challenges and lessons learned, they continue to captivate consumers and remain a beloved brand in India's dairy landscape.</vt:lpstr>
      <vt:lpstr>Slide 18</vt:lpstr>
      <vt:lpstr>Slide 19</vt:lpstr>
      <vt:lpstr>Slide 20</vt:lpstr>
      <vt:lpstr>Slide 21</vt:lpstr>
      <vt:lpstr>Slide 22</vt:lpstr>
      <vt:lpstr>MAKING THE VIDEO FOR AMUL AD</vt:lpstr>
      <vt:lpstr>Slide 24</vt:lpstr>
      <vt:lpstr>Slide 25</vt:lpstr>
      <vt:lpstr>Slide 26</vt:lpstr>
      <vt:lpstr>Slide 27</vt:lpstr>
      <vt:lpstr>Slide 28</vt:lpstr>
      <vt:lpstr>Slide 29</vt:lpstr>
      <vt:lpstr>Slide 30</vt:lpstr>
      <vt:lpstr>  Relevance: Ensuring the content remains relevant and resonates with the audience's interests and needs requires continuous attention.   Lessons Learned in Content Creation:   Crowd Getting it: Understanding the ideal interest group's inclinations, trouble spots, and interests makes content that requests to them.  Quality Over Amount: Zeroing in on delivering significant and very much created content is a higher priority than delivering a huge volume of fair content.  Diversification: Investigating different substance designs, like recordings, infographics, or webcasts, permits arriving at various sections of the crowd.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c:creator>
  <cp:lastModifiedBy>HP</cp:lastModifiedBy>
  <cp:revision>29</cp:revision>
  <dcterms:modified xsi:type="dcterms:W3CDTF">2023-07-22T10:11:07Z</dcterms:modified>
</cp:coreProperties>
</file>